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7"/>
  </p:notesMasterIdLst>
  <p:sldIdLst>
    <p:sldId id="257" r:id="rId2"/>
    <p:sldId id="258" r:id="rId3"/>
    <p:sldId id="264" r:id="rId4"/>
    <p:sldId id="268" r:id="rId5"/>
    <p:sldId id="266" r:id="rId6"/>
    <p:sldId id="267" r:id="rId7"/>
    <p:sldId id="301" r:id="rId8"/>
    <p:sldId id="269" r:id="rId9"/>
    <p:sldId id="270" r:id="rId10"/>
    <p:sldId id="271" r:id="rId11"/>
    <p:sldId id="275" r:id="rId12"/>
    <p:sldId id="276" r:id="rId13"/>
    <p:sldId id="277" r:id="rId14"/>
    <p:sldId id="278" r:id="rId15"/>
    <p:sldId id="279" r:id="rId16"/>
    <p:sldId id="281" r:id="rId17"/>
    <p:sldId id="282" r:id="rId18"/>
    <p:sldId id="283" r:id="rId19"/>
    <p:sldId id="284" r:id="rId20"/>
    <p:sldId id="285" r:id="rId21"/>
    <p:sldId id="295" r:id="rId22"/>
    <p:sldId id="296" r:id="rId23"/>
    <p:sldId id="297" r:id="rId24"/>
    <p:sldId id="298" r:id="rId25"/>
    <p:sldId id="300" r:id="rId26"/>
    <p:sldId id="299" r:id="rId27"/>
    <p:sldId id="286" r:id="rId28"/>
    <p:sldId id="287" r:id="rId29"/>
    <p:sldId id="288" r:id="rId30"/>
    <p:sldId id="290" r:id="rId31"/>
    <p:sldId id="291" r:id="rId32"/>
    <p:sldId id="292" r:id="rId33"/>
    <p:sldId id="293" r:id="rId34"/>
    <p:sldId id="260" r:id="rId35"/>
    <p:sldId id="263" r:id="rId36"/>
  </p:sldIdLst>
  <p:sldSz cx="12192000" cy="6858000"/>
  <p:notesSz cx="6858000" cy="9144000"/>
  <p:embeddedFontLst>
    <p:embeddedFont>
      <p:font typeface="Algerian" panose="04020705040A02060702" pitchFamily="82" charset="0"/>
      <p:regular r:id="rId38"/>
    </p:embeddedFont>
    <p:embeddedFont>
      <p:font typeface="Arial Black" panose="020B0A04020102020204" pitchFamily="34" charset="0"/>
      <p:bold r:id="rId39"/>
    </p:embeddedFont>
    <p:embeddedFont>
      <p:font typeface="Arial Rounded MT Bold" panose="020F0704030504030204" pitchFamily="34" charset="0"/>
      <p:regular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Oswald" panose="00000500000000000000" pitchFamily="2" charset="0"/>
      <p:regular r:id="rId45"/>
      <p:bold r:id="rId46"/>
    </p:embeddedFont>
    <p:embeddedFont>
      <p:font typeface="Trebuchet MS" panose="020B0603020202020204" pitchFamily="34" charset="0"/>
      <p:regular r:id="rId47"/>
      <p:bold r:id="rId48"/>
      <p:italic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3738" autoAdjust="0"/>
  </p:normalViewPr>
  <p:slideViewPr>
    <p:cSldViewPr snapToGrid="0">
      <p:cViewPr varScale="1">
        <p:scale>
          <a:sx n="85" d="100"/>
          <a:sy n="85" d="100"/>
        </p:scale>
        <p:origin x="7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54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font" Target="fonts/font16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ee66ead53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ee66ead53e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779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6502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733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8050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8837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5429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17647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542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62399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1542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9490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562E5511-6D8E-1C61-B3B7-D6638CBDF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F24AD404-761A-4F15-9F31-BA06530C16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62E49C2C-E24A-D3E4-6832-9A31B6EEEE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1773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9AE8A721-C934-2CD4-E545-1A0D5CE63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478873ED-7A5C-A4C1-9D8B-AF4D8E5683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1605312E-8982-2AE8-C661-043A2178C4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0264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BDF8972F-D18F-9422-F46E-2D0815EE2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94CC64B0-725C-C526-B225-D5B1D8CE8B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A6D7AD2F-07DB-5320-A925-5F7AA8CD65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18784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5A4BA08B-10EC-903D-DDEE-047303B05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A05834A-B181-843A-8554-58D194390C7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D5B54283-F0DB-6254-BF0E-A805C3DAA7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8639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C06633E1-547D-F085-7B72-D764F29B9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63F6ED10-4645-9039-9589-C0A0520891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23778F91-1D5A-1244-F434-0FA784CE41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3218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DAB96012-1658-1515-C293-C16004F8A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8E1E96D-B033-138F-6770-EE9C3324E6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1EB938A3-34CA-B019-8747-9598D5898B1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6944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92194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48787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4656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8B8E7786-04C0-26E0-AAB6-AD51809CE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6847AD7B-0952-48D9-F169-3EC7461488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DD21EA9E-1F45-22D1-95D8-7D64F1DEA0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21688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55654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42230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25589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10634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ee66ead53e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ee66ead53e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ee5e2f3b5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1ee5e2f3b5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8B8E7786-04C0-26E0-AAB6-AD51809CE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6847AD7B-0952-48D9-F169-3EC7461488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DD21EA9E-1F45-22D1-95D8-7D64F1DEA06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619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5C20F376-B746-4106-E601-22AEC285D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9B5C5EAB-0C1D-BD2C-89D8-C2F8F53EDA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5A27A537-7DC8-7814-6CE0-B1531381F9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8793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2721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46911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883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>
          <a:extLst>
            <a:ext uri="{FF2B5EF4-FFF2-40B4-BE49-F238E27FC236}">
              <a16:creationId xmlns:a16="http://schemas.microsoft.com/office/drawing/2014/main" id="{F51AA1EC-773D-8490-6438-13E02753A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abf9f62662_0_166:notes">
            <a:extLst>
              <a:ext uri="{FF2B5EF4-FFF2-40B4-BE49-F238E27FC236}">
                <a16:creationId xmlns:a16="http://schemas.microsoft.com/office/drawing/2014/main" id="{A057B630-06DD-08F0-114E-6BF14DE058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abf9f62662_0_166:notes">
            <a:extLst>
              <a:ext uri="{FF2B5EF4-FFF2-40B4-BE49-F238E27FC236}">
                <a16:creationId xmlns:a16="http://schemas.microsoft.com/office/drawing/2014/main" id="{7D2C1235-4B21-4497-10A9-C07452E950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3358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hyperlink" Target="https://www.personeriabogota.gov.co/" TargetMode="Externa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hyperlink" Target="https://www.fiscalia.gov.co/colombia/" TargetMode="Externa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hyperlink" Target="https://www.procuraduria.gov.co/Pages/Inicio.aspx" TargetMode="Externa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dt.gov.co/index.php/es/atencion-al-ciudadano" TargetMode="External"/><Relationship Id="rId5" Type="http://schemas.openxmlformats.org/officeDocument/2006/relationships/hyperlink" Target="http://intranet.bogotaturismo.gov.co/node/656" TargetMode="Externa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dt.gov.co/index.php/es/atencion-al-ciudadano" TargetMode="External"/><Relationship Id="rId5" Type="http://schemas.openxmlformats.org/officeDocument/2006/relationships/hyperlink" Target="http://intranet.bogotaturismo.gov.co/node/656" TargetMode="Externa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hyperlink" Target="mailto:info@idt.gov.co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asuntosdisciplinarios@idt.gov.co" TargetMode="External"/><Relationship Id="rId5" Type="http://schemas.openxmlformats.org/officeDocument/2006/relationships/hyperlink" Target="https://bogota.gov.co/sdqs/" TargetMode="External"/><Relationship Id="rId4" Type="http://schemas.openxmlformats.org/officeDocument/2006/relationships/image" Target="../media/image1.png"/><Relationship Id="rId9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/>
          <p:nvPr/>
        </p:nvSpPr>
        <p:spPr>
          <a:xfrm>
            <a:off x="-14700" y="-103"/>
            <a:ext cx="12206700" cy="6930428"/>
          </a:xfrm>
          <a:prstGeom prst="rect">
            <a:avLst/>
          </a:prstGeom>
          <a:solidFill>
            <a:srgbClr val="E403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/>
          <p:nvPr/>
        </p:nvSpPr>
        <p:spPr>
          <a:xfrm flipH="1">
            <a:off x="10965015" y="2532197"/>
            <a:ext cx="1245300" cy="4325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4"/>
          <p:cNvSpPr/>
          <p:nvPr/>
        </p:nvSpPr>
        <p:spPr>
          <a:xfrm rot="10800000">
            <a:off x="10965015" y="-103"/>
            <a:ext cx="1245300" cy="25323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4"/>
          <p:cNvSpPr/>
          <p:nvPr/>
        </p:nvSpPr>
        <p:spPr>
          <a:xfrm flipH="1">
            <a:off x="-3616" y="0"/>
            <a:ext cx="1916815" cy="6858000"/>
          </a:xfrm>
          <a:prstGeom prst="parallelogram">
            <a:avLst>
              <a:gd name="adj" fmla="val 7193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14761" y="5418250"/>
            <a:ext cx="2562473" cy="8383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49CA8FE-67CA-93D1-0887-4CCE833FF45D}"/>
              </a:ext>
            </a:extLst>
          </p:cNvPr>
          <p:cNvSpPr txBox="1"/>
          <p:nvPr/>
        </p:nvSpPr>
        <p:spPr>
          <a:xfrm>
            <a:off x="1336431" y="1575583"/>
            <a:ext cx="9734843" cy="2308324"/>
          </a:xfrm>
          <a:prstGeom prst="rect">
            <a:avLst/>
          </a:prstGeom>
          <a:noFill/>
          <a:effectLst>
            <a:outerShdw blurRad="203200" dist="38100" dir="8100000" algn="tr" rotWithShape="0">
              <a:prstClr val="black">
                <a:alpha val="41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Arial Rounded MT Bold" panose="020F0704030504030204" pitchFamily="34" charset="0"/>
              </a:rPr>
              <a:t>RUTA DE LA DENUNCIA :   EL PROCESO PARA INVESTIGAR CASOS     DE      CORRUPCIÓN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A2BBBD0-2E5C-4041-A6F9-00B15AD23716}"/>
              </a:ext>
            </a:extLst>
          </p:cNvPr>
          <p:cNvSpPr txBox="1"/>
          <p:nvPr/>
        </p:nvSpPr>
        <p:spPr>
          <a:xfrm>
            <a:off x="7615349" y="5360346"/>
            <a:ext cx="35380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b="1" dirty="0">
                <a:solidFill>
                  <a:schemeClr val="bg1"/>
                </a:solidFill>
              </a:rPr>
              <a:t>Instituto Distrital de Turismo</a:t>
            </a:r>
          </a:p>
          <a:p>
            <a:pPr algn="r"/>
            <a:r>
              <a:rPr lang="es-CO" b="1" dirty="0">
                <a:solidFill>
                  <a:schemeClr val="bg1"/>
                </a:solidFill>
              </a:rPr>
              <a:t>Proceso de Atención al Ciudadano</a:t>
            </a:r>
          </a:p>
          <a:p>
            <a:pPr algn="r"/>
            <a:r>
              <a:rPr lang="es-CO" b="1" dirty="0">
                <a:solidFill>
                  <a:schemeClr val="bg1"/>
                </a:solidFill>
              </a:rPr>
              <a:t>Subdirección Gestión Corporativa</a:t>
            </a:r>
          </a:p>
          <a:p>
            <a:pPr algn="r"/>
            <a:r>
              <a:rPr lang="es-CO" b="1" dirty="0">
                <a:solidFill>
                  <a:schemeClr val="bg1"/>
                </a:solidFill>
              </a:rPr>
              <a:t>Oficina de Control Disciplinario Interno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56925" y="-5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/>
              <a:t>¿Quiénes pueden denunciar?</a:t>
            </a:r>
            <a:endParaRPr lang="es-CO" sz="28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4429826" y="1751295"/>
            <a:ext cx="6096000" cy="29436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latin typeface="+mj-lt"/>
              </a:rPr>
              <a:t>Cualquier persona, natural o jurídica, que tenga conocimiento de un acto de corrupción que involucre a funcionarios o entidades del Distrito Capital puede presentar una denuncia. No es necesario ser directamente afectado para hacerlo.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17">
            <a:extLst>
              <a:ext uri="{FF2B5EF4-FFF2-40B4-BE49-F238E27FC236}">
                <a16:creationId xmlns:a16="http://schemas.microsoft.com/office/drawing/2014/main" id="{394839D4-134C-42A1-A025-F7E3D349DD1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78" y="622576"/>
            <a:ext cx="3701358" cy="497438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9814F61F-8BCF-4B75-BA94-1143A56A8131}"/>
              </a:ext>
            </a:extLst>
          </p:cNvPr>
          <p:cNvSpPr/>
          <p:nvPr/>
        </p:nvSpPr>
        <p:spPr>
          <a:xfrm rot="18196746">
            <a:off x="1155050" y="2890054"/>
            <a:ext cx="31744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spc="70" dirty="0">
                <a:solidFill>
                  <a:srgbClr val="181818"/>
                </a:solidFill>
                <a:latin typeface="Trebuchet MS"/>
                <a:cs typeface="Trebuchet MS"/>
              </a:rPr>
              <a:t>  </a:t>
            </a:r>
            <a:r>
              <a:rPr lang="es-CO" sz="2800" spc="70" dirty="0">
                <a:solidFill>
                  <a:srgbClr val="181818"/>
                </a:solidFill>
                <a:latin typeface="Trebuchet MS"/>
                <a:cs typeface="Trebuchet MS"/>
              </a:rPr>
              <a:t>IMPORTANTE</a:t>
            </a:r>
            <a:br>
              <a:rPr lang="es-CO" sz="2800" dirty="0">
                <a:latin typeface="Trebuchet MS"/>
                <a:cs typeface="Trebuchet MS"/>
              </a:rPr>
            </a:br>
            <a:endParaRPr lang="es-CO" sz="2800" dirty="0"/>
          </a:p>
        </p:txBody>
      </p:sp>
    </p:spTree>
    <p:extLst>
      <p:ext uri="{BB962C8B-B14F-4D97-AF65-F5344CB8AC3E}">
        <p14:creationId xmlns:p14="http://schemas.microsoft.com/office/powerpoint/2010/main" val="2796269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113714" y="-48037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¿Dónde presentar la denuncia?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133242" y="1009469"/>
            <a:ext cx="6096000" cy="57181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sz="2000" dirty="0"/>
              <a:t>En el Distrito Capital, puedes presentar tu denuncia ante las siguientes entidades, dependiendo de la naturaleza del caso: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2400" dirty="0">
              <a:latin typeface="+mn-lt"/>
            </a:endParaRPr>
          </a:p>
          <a:p>
            <a:pPr algn="just"/>
            <a:r>
              <a:rPr lang="es-CO" sz="2000" b="1" dirty="0"/>
              <a:t> Personería de Bogotá D.C.</a:t>
            </a:r>
            <a:endParaRPr lang="es-CO" sz="2000" dirty="0"/>
          </a:p>
          <a:p>
            <a:pPr algn="just"/>
            <a:r>
              <a:rPr lang="es-CO" sz="2000" dirty="0"/>
              <a:t>Es la entidad encargada de la defensa de los derechos humanos y la vigilancia de la conducta de los funcionarios públicos.</a:t>
            </a:r>
          </a:p>
          <a:p>
            <a:pPr algn="just"/>
            <a:endParaRPr lang="es-ES" sz="2400" dirty="0">
              <a:latin typeface="+mn-lt"/>
            </a:endParaRPr>
          </a:p>
          <a:p>
            <a:pPr lvl="0" algn="just"/>
            <a:r>
              <a:rPr lang="es-CO" sz="2000" b="1" dirty="0"/>
              <a:t>Canales de denuncia: </a:t>
            </a:r>
          </a:p>
          <a:p>
            <a:pPr lvl="0" algn="just"/>
            <a:endParaRPr lang="es-CO" sz="2000" dirty="0"/>
          </a:p>
          <a:p>
            <a:pPr lvl="1" algn="just"/>
            <a:r>
              <a:rPr lang="es-CO" sz="2000" b="1" dirty="0"/>
              <a:t>En línea:</a:t>
            </a:r>
            <a:r>
              <a:rPr lang="es-CO" sz="2000" dirty="0"/>
              <a:t> A través de su página web oficial: </a:t>
            </a:r>
            <a:r>
              <a:rPr lang="es-CO" sz="2000" dirty="0">
                <a:hlinkClick r:id="rId5"/>
              </a:rPr>
              <a:t>Personería de Bogotá - Inicio</a:t>
            </a:r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dirty="0">
              <a:latin typeface="+mn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7">
            <a:extLst>
              <a:ext uri="{FF2B5EF4-FFF2-40B4-BE49-F238E27FC236}">
                <a16:creationId xmlns:a16="http://schemas.microsoft.com/office/drawing/2014/main" id="{E6C2BDC3-27AF-4AD3-B84D-7115BA094FD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71528" y="2675357"/>
            <a:ext cx="2403143" cy="2632701"/>
          </a:xfrm>
          <a:prstGeom prst="rect">
            <a:avLst/>
          </a:prstGeom>
        </p:spPr>
      </p:pic>
      <p:grpSp>
        <p:nvGrpSpPr>
          <p:cNvPr id="14" name="object 22">
            <a:extLst>
              <a:ext uri="{FF2B5EF4-FFF2-40B4-BE49-F238E27FC236}">
                <a16:creationId xmlns:a16="http://schemas.microsoft.com/office/drawing/2014/main" id="{9659F4CF-F469-46EB-B6C5-31D0C01791B5}"/>
              </a:ext>
            </a:extLst>
          </p:cNvPr>
          <p:cNvGrpSpPr/>
          <p:nvPr/>
        </p:nvGrpSpPr>
        <p:grpSpPr>
          <a:xfrm>
            <a:off x="2774671" y="1997612"/>
            <a:ext cx="685115" cy="534585"/>
            <a:chOff x="7251632" y="3631117"/>
            <a:chExt cx="994410" cy="994410"/>
          </a:xfrm>
        </p:grpSpPr>
        <p:sp>
          <p:nvSpPr>
            <p:cNvPr id="15" name="object 23">
              <a:extLst>
                <a:ext uri="{FF2B5EF4-FFF2-40B4-BE49-F238E27FC236}">
                  <a16:creationId xmlns:a16="http://schemas.microsoft.com/office/drawing/2014/main" id="{9512BEDE-25AB-4849-A3A4-76C4F69ACD68}"/>
                </a:ext>
              </a:extLst>
            </p:cNvPr>
            <p:cNvSpPr/>
            <p:nvPr/>
          </p:nvSpPr>
          <p:spPr>
            <a:xfrm>
              <a:off x="7251632" y="3631117"/>
              <a:ext cx="994410" cy="994410"/>
            </a:xfrm>
            <a:custGeom>
              <a:avLst/>
              <a:gdLst/>
              <a:ahLst/>
              <a:cxnLst/>
              <a:rect l="l" t="t" r="r" b="b"/>
              <a:pathLst>
                <a:path w="994409" h="994410">
                  <a:moveTo>
                    <a:pt x="496900" y="993795"/>
                  </a:moveTo>
                  <a:lnTo>
                    <a:pt x="449045" y="991521"/>
                  </a:lnTo>
                  <a:lnTo>
                    <a:pt x="402478" y="984836"/>
                  </a:lnTo>
                  <a:lnTo>
                    <a:pt x="357405" y="973948"/>
                  </a:lnTo>
                  <a:lnTo>
                    <a:pt x="314036" y="959067"/>
                  </a:lnTo>
                  <a:lnTo>
                    <a:pt x="272579" y="940399"/>
                  </a:lnTo>
                  <a:lnTo>
                    <a:pt x="233241" y="918155"/>
                  </a:lnTo>
                  <a:lnTo>
                    <a:pt x="196232" y="892541"/>
                  </a:lnTo>
                  <a:lnTo>
                    <a:pt x="161759" y="863765"/>
                  </a:lnTo>
                  <a:lnTo>
                    <a:pt x="130031" y="832037"/>
                  </a:lnTo>
                  <a:lnTo>
                    <a:pt x="101255" y="797565"/>
                  </a:lnTo>
                  <a:lnTo>
                    <a:pt x="75641" y="760555"/>
                  </a:lnTo>
                  <a:lnTo>
                    <a:pt x="53396" y="721218"/>
                  </a:lnTo>
                  <a:lnTo>
                    <a:pt x="34728" y="679761"/>
                  </a:lnTo>
                  <a:lnTo>
                    <a:pt x="19847" y="636392"/>
                  </a:lnTo>
                  <a:lnTo>
                    <a:pt x="8959" y="591320"/>
                  </a:lnTo>
                  <a:lnTo>
                    <a:pt x="2274" y="544752"/>
                  </a:lnTo>
                  <a:lnTo>
                    <a:pt x="0" y="496897"/>
                  </a:lnTo>
                  <a:lnTo>
                    <a:pt x="2274" y="449043"/>
                  </a:lnTo>
                  <a:lnTo>
                    <a:pt x="8959" y="402475"/>
                  </a:lnTo>
                  <a:lnTo>
                    <a:pt x="19847" y="357403"/>
                  </a:lnTo>
                  <a:lnTo>
                    <a:pt x="34728" y="314034"/>
                  </a:lnTo>
                  <a:lnTo>
                    <a:pt x="53396" y="272577"/>
                  </a:lnTo>
                  <a:lnTo>
                    <a:pt x="75641" y="233239"/>
                  </a:lnTo>
                  <a:lnTo>
                    <a:pt x="101255" y="196230"/>
                  </a:lnTo>
                  <a:lnTo>
                    <a:pt x="130031" y="161758"/>
                  </a:lnTo>
                  <a:lnTo>
                    <a:pt x="161759" y="130029"/>
                  </a:lnTo>
                  <a:lnTo>
                    <a:pt x="196232" y="101254"/>
                  </a:lnTo>
                  <a:lnTo>
                    <a:pt x="233241" y="75640"/>
                  </a:lnTo>
                  <a:lnTo>
                    <a:pt x="272579" y="53395"/>
                  </a:lnTo>
                  <a:lnTo>
                    <a:pt x="314036" y="34728"/>
                  </a:lnTo>
                  <a:lnTo>
                    <a:pt x="357405" y="19847"/>
                  </a:lnTo>
                  <a:lnTo>
                    <a:pt x="402478" y="8959"/>
                  </a:lnTo>
                  <a:lnTo>
                    <a:pt x="449045" y="2274"/>
                  </a:lnTo>
                  <a:lnTo>
                    <a:pt x="496900" y="0"/>
                  </a:lnTo>
                  <a:lnTo>
                    <a:pt x="544755" y="2274"/>
                  </a:lnTo>
                  <a:lnTo>
                    <a:pt x="591322" y="8959"/>
                  </a:lnTo>
                  <a:lnTo>
                    <a:pt x="636395" y="19847"/>
                  </a:lnTo>
                  <a:lnTo>
                    <a:pt x="679764" y="34728"/>
                  </a:lnTo>
                  <a:lnTo>
                    <a:pt x="721221" y="53395"/>
                  </a:lnTo>
                  <a:lnTo>
                    <a:pt x="760558" y="75640"/>
                  </a:lnTo>
                  <a:lnTo>
                    <a:pt x="797567" y="101254"/>
                  </a:lnTo>
                  <a:lnTo>
                    <a:pt x="832040" y="130029"/>
                  </a:lnTo>
                  <a:lnTo>
                    <a:pt x="863768" y="161758"/>
                  </a:lnTo>
                  <a:lnTo>
                    <a:pt x="892543" y="196230"/>
                  </a:lnTo>
                  <a:lnTo>
                    <a:pt x="918157" y="233239"/>
                  </a:lnTo>
                  <a:lnTo>
                    <a:pt x="940402" y="272577"/>
                  </a:lnTo>
                  <a:lnTo>
                    <a:pt x="959069" y="314034"/>
                  </a:lnTo>
                  <a:lnTo>
                    <a:pt x="973951" y="357403"/>
                  </a:lnTo>
                  <a:lnTo>
                    <a:pt x="984838" y="402475"/>
                  </a:lnTo>
                  <a:lnTo>
                    <a:pt x="991523" y="449043"/>
                  </a:lnTo>
                  <a:lnTo>
                    <a:pt x="993798" y="496897"/>
                  </a:lnTo>
                  <a:lnTo>
                    <a:pt x="991523" y="544752"/>
                  </a:lnTo>
                  <a:lnTo>
                    <a:pt x="984838" y="591320"/>
                  </a:lnTo>
                  <a:lnTo>
                    <a:pt x="973951" y="636392"/>
                  </a:lnTo>
                  <a:lnTo>
                    <a:pt x="959069" y="679761"/>
                  </a:lnTo>
                  <a:lnTo>
                    <a:pt x="940402" y="721218"/>
                  </a:lnTo>
                  <a:lnTo>
                    <a:pt x="918157" y="760555"/>
                  </a:lnTo>
                  <a:lnTo>
                    <a:pt x="892543" y="797565"/>
                  </a:lnTo>
                  <a:lnTo>
                    <a:pt x="863768" y="832037"/>
                  </a:lnTo>
                  <a:lnTo>
                    <a:pt x="832040" y="863765"/>
                  </a:lnTo>
                  <a:lnTo>
                    <a:pt x="797567" y="892541"/>
                  </a:lnTo>
                  <a:lnTo>
                    <a:pt x="760558" y="918155"/>
                  </a:lnTo>
                  <a:lnTo>
                    <a:pt x="721221" y="940399"/>
                  </a:lnTo>
                  <a:lnTo>
                    <a:pt x="679764" y="959067"/>
                  </a:lnTo>
                  <a:lnTo>
                    <a:pt x="636395" y="973948"/>
                  </a:lnTo>
                  <a:lnTo>
                    <a:pt x="591322" y="984836"/>
                  </a:lnTo>
                  <a:lnTo>
                    <a:pt x="544755" y="991521"/>
                  </a:lnTo>
                  <a:lnTo>
                    <a:pt x="496900" y="993795"/>
                  </a:lnTo>
                  <a:close/>
                </a:path>
              </a:pathLst>
            </a:custGeom>
            <a:solidFill>
              <a:srgbClr val="5D5CC2"/>
            </a:solidFill>
          </p:spPr>
          <p:txBody>
            <a:bodyPr wrap="square" lIns="0" tIns="0" rIns="0" bIns="0" rtlCol="0"/>
            <a:lstStyle/>
            <a:p>
              <a:endParaRPr sz="1100" dirty="0"/>
            </a:p>
          </p:txBody>
        </p:sp>
        <p:sp>
          <p:nvSpPr>
            <p:cNvPr id="16" name="object 24">
              <a:extLst>
                <a:ext uri="{FF2B5EF4-FFF2-40B4-BE49-F238E27FC236}">
                  <a16:creationId xmlns:a16="http://schemas.microsoft.com/office/drawing/2014/main" id="{633E8A89-2FA5-4B6A-9858-3D1258CCA1D4}"/>
                </a:ext>
              </a:extLst>
            </p:cNvPr>
            <p:cNvSpPr/>
            <p:nvPr/>
          </p:nvSpPr>
          <p:spPr>
            <a:xfrm>
              <a:off x="7613261" y="3873115"/>
              <a:ext cx="196850" cy="507365"/>
            </a:xfrm>
            <a:custGeom>
              <a:avLst/>
              <a:gdLst/>
              <a:ahLst/>
              <a:cxnLst/>
              <a:rect l="l" t="t" r="r" b="b"/>
              <a:pathLst>
                <a:path w="196850" h="507364">
                  <a:moveTo>
                    <a:pt x="151360" y="507245"/>
                  </a:moveTo>
                  <a:lnTo>
                    <a:pt x="135484" y="505037"/>
                  </a:lnTo>
                  <a:lnTo>
                    <a:pt x="121636" y="498270"/>
                  </a:lnTo>
                  <a:lnTo>
                    <a:pt x="111840" y="486725"/>
                  </a:lnTo>
                  <a:lnTo>
                    <a:pt x="108124" y="470185"/>
                  </a:lnTo>
                  <a:lnTo>
                    <a:pt x="108124" y="158272"/>
                  </a:lnTo>
                  <a:lnTo>
                    <a:pt x="74926" y="202280"/>
                  </a:lnTo>
                  <a:lnTo>
                    <a:pt x="39411" y="220809"/>
                  </a:lnTo>
                  <a:lnTo>
                    <a:pt x="5730" y="199191"/>
                  </a:lnTo>
                  <a:lnTo>
                    <a:pt x="0" y="178466"/>
                  </a:lnTo>
                  <a:lnTo>
                    <a:pt x="6212" y="156729"/>
                  </a:lnTo>
                  <a:lnTo>
                    <a:pt x="108897" y="16984"/>
                  </a:lnTo>
                  <a:lnTo>
                    <a:pt x="148272" y="0"/>
                  </a:lnTo>
                  <a:lnTo>
                    <a:pt x="165527" y="2581"/>
                  </a:lnTo>
                  <a:lnTo>
                    <a:pt x="180343" y="10229"/>
                  </a:lnTo>
                  <a:lnTo>
                    <a:pt x="191151" y="22799"/>
                  </a:lnTo>
                  <a:lnTo>
                    <a:pt x="196382" y="40146"/>
                  </a:lnTo>
                  <a:lnTo>
                    <a:pt x="196382" y="470185"/>
                  </a:lnTo>
                  <a:lnTo>
                    <a:pt x="191199" y="486725"/>
                  </a:lnTo>
                  <a:lnTo>
                    <a:pt x="180729" y="498270"/>
                  </a:lnTo>
                  <a:lnTo>
                    <a:pt x="166829" y="505037"/>
                  </a:lnTo>
                  <a:lnTo>
                    <a:pt x="151360" y="5072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100"/>
            </a:p>
          </p:txBody>
        </p:sp>
      </p:grpSp>
    </p:spTree>
    <p:extLst>
      <p:ext uri="{BB962C8B-B14F-4D97-AF65-F5344CB8AC3E}">
        <p14:creationId xmlns:p14="http://schemas.microsoft.com/office/powerpoint/2010/main" val="3822938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-5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¿Dónde presentar la denuncia?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403028" y="1009469"/>
            <a:ext cx="6096000" cy="566533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  <a:p>
            <a:pPr lvl="1" algn="just"/>
            <a:r>
              <a:rPr lang="es-CO" sz="2000" b="1" dirty="0">
                <a:latin typeface="+mj-lt"/>
              </a:rPr>
              <a:t>Presencial:</a:t>
            </a:r>
            <a:r>
              <a:rPr lang="es-CO" sz="2000" dirty="0">
                <a:latin typeface="+mj-lt"/>
              </a:rPr>
              <a:t> En sus oficinas de Atención al ciudadano. </a:t>
            </a:r>
            <a:r>
              <a:rPr lang="pt-BR" sz="1800" b="1" dirty="0">
                <a:latin typeface="+mn-lt"/>
              </a:rPr>
              <a:t>Carrera 8 No. 20-56, Bogotá, D. C</a:t>
            </a:r>
            <a:r>
              <a:rPr lang="pt-BR" sz="1800" dirty="0">
                <a:latin typeface="+mn-lt"/>
              </a:rPr>
              <a:t>.,</a:t>
            </a:r>
            <a:endParaRPr lang="es-CO" sz="1800" dirty="0">
              <a:latin typeface="+mn-lt"/>
            </a:endParaRPr>
          </a:p>
          <a:p>
            <a:pPr lvl="1" algn="just"/>
            <a:endParaRPr lang="es-ES" sz="1800" dirty="0">
              <a:latin typeface="+mn-lt"/>
            </a:endParaRPr>
          </a:p>
          <a:p>
            <a:pPr lvl="1" algn="just"/>
            <a:endParaRPr lang="es-CO" sz="2000" dirty="0">
              <a:latin typeface="+mj-lt"/>
            </a:endParaRPr>
          </a:p>
          <a:p>
            <a:pPr lvl="1" algn="just"/>
            <a:r>
              <a:rPr lang="es-CO" sz="2000" b="1" dirty="0">
                <a:latin typeface="+mj-lt"/>
              </a:rPr>
              <a:t>Telefónico:</a:t>
            </a:r>
            <a:r>
              <a:rPr lang="es-CO" sz="2000" dirty="0">
                <a:latin typeface="+mj-lt"/>
              </a:rPr>
              <a:t> Línea de atención al ciudadano. </a:t>
            </a:r>
          </a:p>
          <a:p>
            <a:pPr lvl="1" algn="just"/>
            <a:r>
              <a:rPr lang="es-CO" sz="1800" b="1" dirty="0">
                <a:latin typeface="+mn-lt"/>
              </a:rPr>
              <a:t>57(601) 382 04 50/80</a:t>
            </a:r>
          </a:p>
          <a:p>
            <a:pPr algn="just">
              <a:spcAft>
                <a:spcPts val="800"/>
              </a:spcAft>
            </a:pPr>
            <a:r>
              <a:rPr lang="es-CO" sz="1800" b="1" dirty="0">
                <a:latin typeface="+mj-lt"/>
              </a:rPr>
              <a:t>Línea 143 </a:t>
            </a:r>
          </a:p>
          <a:p>
            <a:pPr algn="just">
              <a:spcAft>
                <a:spcPts val="800"/>
              </a:spcAft>
            </a:pPr>
            <a:r>
              <a:rPr lang="es-CO" sz="1800" b="1" dirty="0">
                <a:latin typeface="+mj-lt"/>
              </a:rPr>
              <a:t>WhatsApp: 3182066705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ES" sz="1800" b="1" dirty="0">
              <a:latin typeface="+mj-lt"/>
            </a:endParaRPr>
          </a:p>
          <a:p>
            <a:pPr lvl="0" algn="just"/>
            <a:r>
              <a:rPr lang="es-CO" sz="2000" b="1" dirty="0">
                <a:latin typeface="+mj-lt"/>
              </a:rPr>
              <a:t>¿Qué puedes denunciar aquí?</a:t>
            </a:r>
            <a:r>
              <a:rPr lang="es-CO" sz="2000" dirty="0">
                <a:latin typeface="+mj-lt"/>
              </a:rPr>
              <a:t> Principalmente casos de presunta irregularidad en la conducta de funcionarios distritales, vulneración de derechos por parte de entidades públicas o demoras injustificadas en trámites.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CO" sz="2400" dirty="0">
              <a:latin typeface="+mj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7">
            <a:extLst>
              <a:ext uri="{FF2B5EF4-FFF2-40B4-BE49-F238E27FC236}">
                <a16:creationId xmlns:a16="http://schemas.microsoft.com/office/drawing/2014/main" id="{A520BB79-15EF-48A7-B4F9-D755117B2FA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0974" y="1688178"/>
            <a:ext cx="2403143" cy="263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15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97353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1036759" y="-15434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¿Dónde presentar la denuncia?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2975484" y="556383"/>
            <a:ext cx="6285578" cy="8314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dirty="0"/>
              <a:t> Contraloría de Bogotá D.C.</a:t>
            </a:r>
            <a:endParaRPr lang="es-CO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000" dirty="0"/>
              <a:t>Se encarga de vigilar la gestión fiscal y los recursos públicos del Distrito.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000" b="1" dirty="0"/>
              <a:t>Canales de denuncia:</a:t>
            </a:r>
            <a:r>
              <a:rPr lang="es-CO" sz="2000" dirty="0"/>
              <a:t> </a:t>
            </a:r>
          </a:p>
          <a:p>
            <a:pPr algn="just"/>
            <a:endParaRPr lang="es-CO" dirty="0"/>
          </a:p>
          <a:p>
            <a:pPr lvl="1" algn="just"/>
            <a:r>
              <a:rPr lang="es-CO" sz="2000" b="1" dirty="0"/>
              <a:t>En línea:</a:t>
            </a:r>
            <a:r>
              <a:rPr lang="es-CO" sz="2000" dirty="0"/>
              <a:t> En su sitio web, generalmente a través de un formulario de denuncias. </a:t>
            </a:r>
            <a:r>
              <a:rPr lang="es-CO" sz="2000" dirty="0">
                <a:solidFill>
                  <a:srgbClr val="0070C0"/>
                </a:solidFill>
              </a:rPr>
              <a:t>www.contraloriabogota.gov.co</a:t>
            </a:r>
          </a:p>
          <a:p>
            <a:pPr lvl="1" algn="just"/>
            <a:endParaRPr lang="es-ES" sz="2000" dirty="0"/>
          </a:p>
          <a:p>
            <a:pPr lvl="1" algn="just"/>
            <a:r>
              <a:rPr lang="es-CO" sz="2000" b="1" dirty="0"/>
              <a:t>Presencial:</a:t>
            </a:r>
            <a:r>
              <a:rPr lang="es-CO" sz="2000" dirty="0"/>
              <a:t> En sus sedes.</a:t>
            </a:r>
          </a:p>
          <a:p>
            <a:pPr lvl="1" algn="just"/>
            <a:r>
              <a:rPr lang="pt-BR" sz="1800" b="1" dirty="0"/>
              <a:t>Carrera 32A N° 26 A - 10</a:t>
            </a:r>
            <a:endParaRPr lang="es-CO" sz="1800" b="1" dirty="0"/>
          </a:p>
          <a:p>
            <a:pPr lvl="1" algn="just"/>
            <a:endParaRPr lang="es-CO" sz="2000" dirty="0"/>
          </a:p>
          <a:p>
            <a:pPr lvl="1" algn="just"/>
            <a:r>
              <a:rPr lang="es-CO" sz="2000" b="1" dirty="0"/>
              <a:t>Telefónico:</a:t>
            </a:r>
            <a:r>
              <a:rPr lang="es-CO" sz="2000" dirty="0"/>
              <a:t> Líneas de atención. </a:t>
            </a:r>
            <a:r>
              <a:rPr lang="es-CO" sz="1800" b="1" dirty="0"/>
              <a:t>+57 (601) 335 8888</a:t>
            </a:r>
          </a:p>
          <a:p>
            <a:pPr lvl="1" algn="just"/>
            <a:endParaRPr lang="es-ES" sz="2000" dirty="0"/>
          </a:p>
          <a:p>
            <a:pPr lvl="1" algn="just"/>
            <a:r>
              <a:rPr lang="es-CO" sz="2000" b="1" dirty="0"/>
              <a:t>¿Qué puedes denunciar aquí?</a:t>
            </a:r>
            <a:r>
              <a:rPr lang="es-CO" sz="2000" dirty="0"/>
              <a:t> Irregularidades en el manejo de los fondos públicos, sobrecostos en contratos, obras inconclusas, malversación de fondos, o cualquier hecho que afecte el patrimonio del Distrito.</a:t>
            </a:r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000" dirty="0">
              <a:latin typeface="+mn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7">
            <a:extLst>
              <a:ext uri="{FF2B5EF4-FFF2-40B4-BE49-F238E27FC236}">
                <a16:creationId xmlns:a16="http://schemas.microsoft.com/office/drawing/2014/main" id="{16C0DC23-D7B5-438A-BAEE-768177F732E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7202" y="2335941"/>
            <a:ext cx="2403143" cy="2632701"/>
          </a:xfrm>
          <a:prstGeom prst="rect">
            <a:avLst/>
          </a:prstGeom>
        </p:spPr>
      </p:pic>
      <p:grpSp>
        <p:nvGrpSpPr>
          <p:cNvPr id="14" name="object 25">
            <a:extLst>
              <a:ext uri="{FF2B5EF4-FFF2-40B4-BE49-F238E27FC236}">
                <a16:creationId xmlns:a16="http://schemas.microsoft.com/office/drawing/2014/main" id="{1EFED84C-07F2-4EA5-9069-5DF8F99514A5}"/>
              </a:ext>
            </a:extLst>
          </p:cNvPr>
          <p:cNvGrpSpPr/>
          <p:nvPr/>
        </p:nvGrpSpPr>
        <p:grpSpPr>
          <a:xfrm>
            <a:off x="2118938" y="752144"/>
            <a:ext cx="861265" cy="613707"/>
            <a:chOff x="7252041" y="5479315"/>
            <a:chExt cx="994410" cy="994410"/>
          </a:xfrm>
        </p:grpSpPr>
        <p:sp>
          <p:nvSpPr>
            <p:cNvPr id="15" name="object 26">
              <a:extLst>
                <a:ext uri="{FF2B5EF4-FFF2-40B4-BE49-F238E27FC236}">
                  <a16:creationId xmlns:a16="http://schemas.microsoft.com/office/drawing/2014/main" id="{C58FA491-73D5-485D-B4F0-4C7E29E27AB0}"/>
                </a:ext>
              </a:extLst>
            </p:cNvPr>
            <p:cNvSpPr/>
            <p:nvPr/>
          </p:nvSpPr>
          <p:spPr>
            <a:xfrm>
              <a:off x="7252041" y="5479315"/>
              <a:ext cx="994410" cy="994410"/>
            </a:xfrm>
            <a:custGeom>
              <a:avLst/>
              <a:gdLst/>
              <a:ahLst/>
              <a:cxnLst/>
              <a:rect l="l" t="t" r="r" b="b"/>
              <a:pathLst>
                <a:path w="994409" h="994410">
                  <a:moveTo>
                    <a:pt x="496900" y="993795"/>
                  </a:moveTo>
                  <a:lnTo>
                    <a:pt x="449045" y="991521"/>
                  </a:lnTo>
                  <a:lnTo>
                    <a:pt x="402478" y="984836"/>
                  </a:lnTo>
                  <a:lnTo>
                    <a:pt x="357405" y="973948"/>
                  </a:lnTo>
                  <a:lnTo>
                    <a:pt x="314036" y="959067"/>
                  </a:lnTo>
                  <a:lnTo>
                    <a:pt x="272579" y="940399"/>
                  </a:lnTo>
                  <a:lnTo>
                    <a:pt x="233241" y="918155"/>
                  </a:lnTo>
                  <a:lnTo>
                    <a:pt x="196232" y="892541"/>
                  </a:lnTo>
                  <a:lnTo>
                    <a:pt x="161759" y="863765"/>
                  </a:lnTo>
                  <a:lnTo>
                    <a:pt x="130031" y="832037"/>
                  </a:lnTo>
                  <a:lnTo>
                    <a:pt x="101255" y="797565"/>
                  </a:lnTo>
                  <a:lnTo>
                    <a:pt x="75641" y="760555"/>
                  </a:lnTo>
                  <a:lnTo>
                    <a:pt x="53396" y="721218"/>
                  </a:lnTo>
                  <a:lnTo>
                    <a:pt x="34728" y="679761"/>
                  </a:lnTo>
                  <a:lnTo>
                    <a:pt x="19847" y="636392"/>
                  </a:lnTo>
                  <a:lnTo>
                    <a:pt x="8959" y="591320"/>
                  </a:lnTo>
                  <a:lnTo>
                    <a:pt x="2274" y="544752"/>
                  </a:lnTo>
                  <a:lnTo>
                    <a:pt x="0" y="496897"/>
                  </a:lnTo>
                  <a:lnTo>
                    <a:pt x="2274" y="449043"/>
                  </a:lnTo>
                  <a:lnTo>
                    <a:pt x="8959" y="402475"/>
                  </a:lnTo>
                  <a:lnTo>
                    <a:pt x="19847" y="357403"/>
                  </a:lnTo>
                  <a:lnTo>
                    <a:pt x="34728" y="314034"/>
                  </a:lnTo>
                  <a:lnTo>
                    <a:pt x="53396" y="272577"/>
                  </a:lnTo>
                  <a:lnTo>
                    <a:pt x="75641" y="233239"/>
                  </a:lnTo>
                  <a:lnTo>
                    <a:pt x="101255" y="196230"/>
                  </a:lnTo>
                  <a:lnTo>
                    <a:pt x="130031" y="161758"/>
                  </a:lnTo>
                  <a:lnTo>
                    <a:pt x="161759" y="130029"/>
                  </a:lnTo>
                  <a:lnTo>
                    <a:pt x="196232" y="101254"/>
                  </a:lnTo>
                  <a:lnTo>
                    <a:pt x="233241" y="75640"/>
                  </a:lnTo>
                  <a:lnTo>
                    <a:pt x="272579" y="53395"/>
                  </a:lnTo>
                  <a:lnTo>
                    <a:pt x="314036" y="34728"/>
                  </a:lnTo>
                  <a:lnTo>
                    <a:pt x="357405" y="19847"/>
                  </a:lnTo>
                  <a:lnTo>
                    <a:pt x="402478" y="8959"/>
                  </a:lnTo>
                  <a:lnTo>
                    <a:pt x="449045" y="2274"/>
                  </a:lnTo>
                  <a:lnTo>
                    <a:pt x="496900" y="0"/>
                  </a:lnTo>
                  <a:lnTo>
                    <a:pt x="544755" y="2274"/>
                  </a:lnTo>
                  <a:lnTo>
                    <a:pt x="591322" y="8959"/>
                  </a:lnTo>
                  <a:lnTo>
                    <a:pt x="636395" y="19847"/>
                  </a:lnTo>
                  <a:lnTo>
                    <a:pt x="679764" y="34728"/>
                  </a:lnTo>
                  <a:lnTo>
                    <a:pt x="721221" y="53395"/>
                  </a:lnTo>
                  <a:lnTo>
                    <a:pt x="760558" y="75640"/>
                  </a:lnTo>
                  <a:lnTo>
                    <a:pt x="797567" y="101254"/>
                  </a:lnTo>
                  <a:lnTo>
                    <a:pt x="832040" y="130029"/>
                  </a:lnTo>
                  <a:lnTo>
                    <a:pt x="863768" y="161758"/>
                  </a:lnTo>
                  <a:lnTo>
                    <a:pt x="892543" y="196230"/>
                  </a:lnTo>
                  <a:lnTo>
                    <a:pt x="918157" y="233239"/>
                  </a:lnTo>
                  <a:lnTo>
                    <a:pt x="940402" y="272577"/>
                  </a:lnTo>
                  <a:lnTo>
                    <a:pt x="959069" y="314034"/>
                  </a:lnTo>
                  <a:lnTo>
                    <a:pt x="973951" y="357403"/>
                  </a:lnTo>
                  <a:lnTo>
                    <a:pt x="984838" y="402475"/>
                  </a:lnTo>
                  <a:lnTo>
                    <a:pt x="991523" y="449043"/>
                  </a:lnTo>
                  <a:lnTo>
                    <a:pt x="993798" y="496897"/>
                  </a:lnTo>
                  <a:lnTo>
                    <a:pt x="991523" y="544752"/>
                  </a:lnTo>
                  <a:lnTo>
                    <a:pt x="984838" y="591320"/>
                  </a:lnTo>
                  <a:lnTo>
                    <a:pt x="973951" y="636392"/>
                  </a:lnTo>
                  <a:lnTo>
                    <a:pt x="959069" y="679761"/>
                  </a:lnTo>
                  <a:lnTo>
                    <a:pt x="940402" y="721218"/>
                  </a:lnTo>
                  <a:lnTo>
                    <a:pt x="918157" y="760555"/>
                  </a:lnTo>
                  <a:lnTo>
                    <a:pt x="892543" y="797565"/>
                  </a:lnTo>
                  <a:lnTo>
                    <a:pt x="863768" y="832037"/>
                  </a:lnTo>
                  <a:lnTo>
                    <a:pt x="832040" y="863765"/>
                  </a:lnTo>
                  <a:lnTo>
                    <a:pt x="797567" y="892541"/>
                  </a:lnTo>
                  <a:lnTo>
                    <a:pt x="760558" y="918155"/>
                  </a:lnTo>
                  <a:lnTo>
                    <a:pt x="721221" y="940399"/>
                  </a:lnTo>
                  <a:lnTo>
                    <a:pt x="679764" y="959067"/>
                  </a:lnTo>
                  <a:lnTo>
                    <a:pt x="636395" y="973948"/>
                  </a:lnTo>
                  <a:lnTo>
                    <a:pt x="591322" y="984836"/>
                  </a:lnTo>
                  <a:lnTo>
                    <a:pt x="544755" y="991521"/>
                  </a:lnTo>
                  <a:lnTo>
                    <a:pt x="496900" y="993795"/>
                  </a:lnTo>
                  <a:close/>
                </a:path>
              </a:pathLst>
            </a:custGeom>
            <a:solidFill>
              <a:srgbClr val="008F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7">
              <a:extLst>
                <a:ext uri="{FF2B5EF4-FFF2-40B4-BE49-F238E27FC236}">
                  <a16:creationId xmlns:a16="http://schemas.microsoft.com/office/drawing/2014/main" id="{D928BDC6-0230-4212-843B-69C71C6807A8}"/>
                </a:ext>
              </a:extLst>
            </p:cNvPr>
            <p:cNvSpPr/>
            <p:nvPr/>
          </p:nvSpPr>
          <p:spPr>
            <a:xfrm>
              <a:off x="7562309" y="5722942"/>
              <a:ext cx="379730" cy="503555"/>
            </a:xfrm>
            <a:custGeom>
              <a:avLst/>
              <a:gdLst/>
              <a:ahLst/>
              <a:cxnLst/>
              <a:rect l="l" t="t" r="r" b="b"/>
              <a:pathLst>
                <a:path w="379729" h="503554">
                  <a:moveTo>
                    <a:pt x="333534" y="503162"/>
                  </a:moveTo>
                  <a:lnTo>
                    <a:pt x="45092" y="503162"/>
                  </a:lnTo>
                  <a:lnTo>
                    <a:pt x="26566" y="498435"/>
                  </a:lnTo>
                  <a:lnTo>
                    <a:pt x="12341" y="488677"/>
                  </a:lnTo>
                  <a:lnTo>
                    <a:pt x="3218" y="475274"/>
                  </a:lnTo>
                  <a:lnTo>
                    <a:pt x="0" y="459610"/>
                  </a:lnTo>
                  <a:lnTo>
                    <a:pt x="1153" y="451226"/>
                  </a:lnTo>
                  <a:lnTo>
                    <a:pt x="4567" y="442696"/>
                  </a:lnTo>
                  <a:lnTo>
                    <a:pt x="10167" y="434458"/>
                  </a:lnTo>
                  <a:lnTo>
                    <a:pt x="17881" y="426949"/>
                  </a:lnTo>
                  <a:lnTo>
                    <a:pt x="234794" y="256634"/>
                  </a:lnTo>
                  <a:lnTo>
                    <a:pt x="256490" y="236341"/>
                  </a:lnTo>
                  <a:lnTo>
                    <a:pt x="271919" y="211529"/>
                  </a:lnTo>
                  <a:lnTo>
                    <a:pt x="280058" y="183800"/>
                  </a:lnTo>
                  <a:lnTo>
                    <a:pt x="279888" y="154758"/>
                  </a:lnTo>
                  <a:lnTo>
                    <a:pt x="269367" y="120747"/>
                  </a:lnTo>
                  <a:lnTo>
                    <a:pt x="248788" y="96724"/>
                  </a:lnTo>
                  <a:lnTo>
                    <a:pt x="220629" y="82471"/>
                  </a:lnTo>
                  <a:lnTo>
                    <a:pt x="187368" y="77769"/>
                  </a:lnTo>
                  <a:lnTo>
                    <a:pt x="154423" y="82726"/>
                  </a:lnTo>
                  <a:lnTo>
                    <a:pt x="126725" y="97016"/>
                  </a:lnTo>
                  <a:lnTo>
                    <a:pt x="106025" y="119763"/>
                  </a:lnTo>
                  <a:lnTo>
                    <a:pt x="94072" y="150092"/>
                  </a:lnTo>
                  <a:lnTo>
                    <a:pt x="88922" y="165852"/>
                  </a:lnTo>
                  <a:lnTo>
                    <a:pt x="79107" y="177019"/>
                  </a:lnTo>
                  <a:lnTo>
                    <a:pt x="34111" y="182731"/>
                  </a:lnTo>
                  <a:lnTo>
                    <a:pt x="6998" y="139205"/>
                  </a:lnTo>
                  <a:lnTo>
                    <a:pt x="21576" y="87698"/>
                  </a:lnTo>
                  <a:lnTo>
                    <a:pt x="48992" y="48546"/>
                  </a:lnTo>
                  <a:lnTo>
                    <a:pt x="87155" y="21227"/>
                  </a:lnTo>
                  <a:lnTo>
                    <a:pt x="133978" y="5219"/>
                  </a:lnTo>
                  <a:lnTo>
                    <a:pt x="187368" y="0"/>
                  </a:lnTo>
                  <a:lnTo>
                    <a:pt x="239185" y="6227"/>
                  </a:lnTo>
                  <a:lnTo>
                    <a:pt x="286187" y="24437"/>
                  </a:lnTo>
                  <a:lnTo>
                    <a:pt x="325241" y="53921"/>
                  </a:lnTo>
                  <a:lnTo>
                    <a:pt x="353212" y="93968"/>
                  </a:lnTo>
                  <a:lnTo>
                    <a:pt x="366964" y="143871"/>
                  </a:lnTo>
                  <a:lnTo>
                    <a:pt x="365871" y="196425"/>
                  </a:lnTo>
                  <a:lnTo>
                    <a:pt x="351220" y="242345"/>
                  </a:lnTo>
                  <a:lnTo>
                    <a:pt x="325199" y="281994"/>
                  </a:lnTo>
                  <a:lnTo>
                    <a:pt x="289994" y="315738"/>
                  </a:lnTo>
                  <a:lnTo>
                    <a:pt x="146939" y="426949"/>
                  </a:lnTo>
                  <a:lnTo>
                    <a:pt x="201363" y="424615"/>
                  </a:lnTo>
                  <a:lnTo>
                    <a:pt x="332756" y="424615"/>
                  </a:lnTo>
                  <a:lnTo>
                    <a:pt x="352836" y="428078"/>
                  </a:lnTo>
                  <a:lnTo>
                    <a:pt x="367450" y="437155"/>
                  </a:lnTo>
                  <a:lnTo>
                    <a:pt x="376379" y="449877"/>
                  </a:lnTo>
                  <a:lnTo>
                    <a:pt x="379404" y="464277"/>
                  </a:lnTo>
                  <a:lnTo>
                    <a:pt x="376610" y="478555"/>
                  </a:lnTo>
                  <a:lnTo>
                    <a:pt x="368131" y="491010"/>
                  </a:lnTo>
                  <a:lnTo>
                    <a:pt x="353821" y="499820"/>
                  </a:lnTo>
                  <a:lnTo>
                    <a:pt x="333534" y="5031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1736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41163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¿Dónde presentar la denuncia?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025726" y="703262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es-CO" dirty="0"/>
          </a:p>
          <a:p>
            <a:pPr algn="just"/>
            <a:r>
              <a:rPr lang="es-CO" sz="2000" b="1" dirty="0"/>
              <a:t> Fiscalía General de la Nación </a:t>
            </a:r>
            <a:r>
              <a:rPr lang="es-CO" sz="2000" dirty="0"/>
              <a:t>(Unidad de Delitos contra la Administración Pública)</a:t>
            </a:r>
          </a:p>
          <a:p>
            <a:pPr algn="just"/>
            <a:endParaRPr lang="es-ES" sz="2000" dirty="0"/>
          </a:p>
          <a:p>
            <a:pPr algn="just"/>
            <a:r>
              <a:rPr lang="es-CO" sz="2000" dirty="0"/>
              <a:t>Es la entidad encargada de investigar y acusar los delitos.</a:t>
            </a:r>
          </a:p>
          <a:p>
            <a:pPr lvl="0" algn="just"/>
            <a:r>
              <a:rPr lang="es-CO" sz="2000" b="1" dirty="0"/>
              <a:t>Canales de denuncia:</a:t>
            </a:r>
            <a:r>
              <a:rPr lang="es-CO" sz="2000" dirty="0"/>
              <a:t> </a:t>
            </a:r>
            <a:r>
              <a:rPr lang="es-ES" sz="2000" dirty="0">
                <a:hlinkClick r:id="rId5"/>
              </a:rPr>
              <a:t>Fiscalía General de la Nación</a:t>
            </a:r>
            <a:endParaRPr lang="es-ES" sz="2000" dirty="0"/>
          </a:p>
          <a:p>
            <a:pPr lvl="0" algn="just"/>
            <a:endParaRPr lang="es-CO" sz="2000" dirty="0"/>
          </a:p>
          <a:p>
            <a:pPr lvl="1" algn="just"/>
            <a:r>
              <a:rPr lang="es-CO" sz="2000" b="1" dirty="0"/>
              <a:t>En línea:</a:t>
            </a:r>
            <a:r>
              <a:rPr lang="es-CO" sz="2000" dirty="0"/>
              <a:t> A través del Sistema de Información de Denuncia (SIDENCO) o la plataforma ADENUNCIE</a:t>
            </a:r>
          </a:p>
          <a:p>
            <a:pPr lvl="1" algn="just"/>
            <a:endParaRPr lang="es-CO" sz="2000" dirty="0"/>
          </a:p>
          <a:p>
            <a:pPr lvl="1" algn="just"/>
            <a:r>
              <a:rPr lang="es-CO" sz="2000" b="1" dirty="0"/>
              <a:t>Presencial:</a:t>
            </a:r>
            <a:r>
              <a:rPr lang="es-CO" sz="2000" dirty="0"/>
              <a:t> En las Unidades de Reacción Inmediata (URI) o las sedes de la Fiscalía.</a:t>
            </a:r>
          </a:p>
          <a:p>
            <a:pPr lvl="1" algn="just"/>
            <a:r>
              <a:rPr lang="es-ES" sz="1800" b="1" dirty="0">
                <a:latin typeface="Arial" panose="020B0604020202020204" pitchFamily="34" charset="0"/>
                <a:cs typeface="Arial" panose="020B0604020202020204" pitchFamily="34" charset="0"/>
              </a:rPr>
              <a:t>venida Calle 24 No. 52  </a:t>
            </a:r>
          </a:p>
          <a:p>
            <a:pPr lvl="1" algn="just"/>
            <a:endParaRPr lang="es-CO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800" b="1" dirty="0">
                <a:latin typeface="+mn-lt"/>
              </a:rPr>
              <a:t>Telefónico:</a:t>
            </a:r>
            <a:r>
              <a:rPr lang="es-CO" sz="1800" dirty="0">
                <a:latin typeface="+mn-lt"/>
              </a:rPr>
              <a:t> </a:t>
            </a:r>
            <a:r>
              <a:rPr lang="es-ES" sz="1800" dirty="0">
                <a:latin typeface="+mn-lt"/>
              </a:rPr>
              <a:t>Denuncie hechos de corrupción a través de las líneas del Centro de Contacto.</a:t>
            </a:r>
            <a:br>
              <a:rPr lang="es-ES" sz="1800" dirty="0">
                <a:latin typeface="+mn-lt"/>
              </a:rPr>
            </a:br>
            <a:r>
              <a:rPr lang="es-ES" sz="1800" dirty="0">
                <a:latin typeface="+mn-lt"/>
              </a:rPr>
              <a:t>Línea de Atención Dirección de Protección y Asistencia: </a:t>
            </a:r>
            <a:r>
              <a:rPr lang="es-ES" sz="1800" b="1" dirty="0">
                <a:latin typeface="+mn-lt"/>
              </a:rPr>
              <a:t>018000912280 - (+57) 601 7910758</a:t>
            </a:r>
            <a:endParaRPr lang="es-CO" sz="18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  <p:pic>
        <p:nvPicPr>
          <p:cNvPr id="13" name="object 7">
            <a:extLst>
              <a:ext uri="{FF2B5EF4-FFF2-40B4-BE49-F238E27FC236}">
                <a16:creationId xmlns:a16="http://schemas.microsoft.com/office/drawing/2014/main" id="{3629B99A-1CCF-4A5D-9CE4-7ECD770E939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4731" y="2296198"/>
            <a:ext cx="2403143" cy="2632701"/>
          </a:xfrm>
          <a:prstGeom prst="rect">
            <a:avLst/>
          </a:prstGeom>
        </p:spPr>
      </p:pic>
      <p:grpSp>
        <p:nvGrpSpPr>
          <p:cNvPr id="14" name="object 28">
            <a:extLst>
              <a:ext uri="{FF2B5EF4-FFF2-40B4-BE49-F238E27FC236}">
                <a16:creationId xmlns:a16="http://schemas.microsoft.com/office/drawing/2014/main" id="{4B658BE0-2A0D-4BBB-A6D6-4ED287B257E4}"/>
              </a:ext>
            </a:extLst>
          </p:cNvPr>
          <p:cNvGrpSpPr/>
          <p:nvPr/>
        </p:nvGrpSpPr>
        <p:grpSpPr>
          <a:xfrm>
            <a:off x="2042599" y="584362"/>
            <a:ext cx="901065" cy="901065"/>
            <a:chOff x="7359309" y="7335473"/>
            <a:chExt cx="901065" cy="901065"/>
          </a:xfrm>
        </p:grpSpPr>
        <p:sp>
          <p:nvSpPr>
            <p:cNvPr id="15" name="object 29">
              <a:extLst>
                <a:ext uri="{FF2B5EF4-FFF2-40B4-BE49-F238E27FC236}">
                  <a16:creationId xmlns:a16="http://schemas.microsoft.com/office/drawing/2014/main" id="{CA7328AF-E6A8-491F-9FAE-69C6AA9D9FAC}"/>
                </a:ext>
              </a:extLst>
            </p:cNvPr>
            <p:cNvSpPr/>
            <p:nvPr/>
          </p:nvSpPr>
          <p:spPr>
            <a:xfrm>
              <a:off x="7359309" y="7335473"/>
              <a:ext cx="901065" cy="901065"/>
            </a:xfrm>
            <a:custGeom>
              <a:avLst/>
              <a:gdLst/>
              <a:ahLst/>
              <a:cxnLst/>
              <a:rect l="l" t="t" r="r" b="b"/>
              <a:pathLst>
                <a:path w="901065" h="901065">
                  <a:moveTo>
                    <a:pt x="450525" y="901045"/>
                  </a:moveTo>
                  <a:lnTo>
                    <a:pt x="401435" y="898402"/>
                  </a:lnTo>
                  <a:lnTo>
                    <a:pt x="353877" y="890654"/>
                  </a:lnTo>
                  <a:lnTo>
                    <a:pt x="308124" y="878077"/>
                  </a:lnTo>
                  <a:lnTo>
                    <a:pt x="264453" y="860946"/>
                  </a:lnTo>
                  <a:lnTo>
                    <a:pt x="223136" y="839536"/>
                  </a:lnTo>
                  <a:lnTo>
                    <a:pt x="184451" y="814121"/>
                  </a:lnTo>
                  <a:lnTo>
                    <a:pt x="148670" y="784976"/>
                  </a:lnTo>
                  <a:lnTo>
                    <a:pt x="116070" y="752376"/>
                  </a:lnTo>
                  <a:lnTo>
                    <a:pt x="86925" y="716596"/>
                  </a:lnTo>
                  <a:lnTo>
                    <a:pt x="61510" y="677910"/>
                  </a:lnTo>
                  <a:lnTo>
                    <a:pt x="40099" y="636594"/>
                  </a:lnTo>
                  <a:lnTo>
                    <a:pt x="22968" y="592923"/>
                  </a:lnTo>
                  <a:lnTo>
                    <a:pt x="10391" y="547170"/>
                  </a:lnTo>
                  <a:lnTo>
                    <a:pt x="2643" y="499612"/>
                  </a:lnTo>
                  <a:lnTo>
                    <a:pt x="0" y="450522"/>
                  </a:lnTo>
                  <a:lnTo>
                    <a:pt x="2643" y="401433"/>
                  </a:lnTo>
                  <a:lnTo>
                    <a:pt x="10391" y="353875"/>
                  </a:lnTo>
                  <a:lnTo>
                    <a:pt x="22968" y="308122"/>
                  </a:lnTo>
                  <a:lnTo>
                    <a:pt x="40099" y="264451"/>
                  </a:lnTo>
                  <a:lnTo>
                    <a:pt x="61510" y="223135"/>
                  </a:lnTo>
                  <a:lnTo>
                    <a:pt x="86925" y="184449"/>
                  </a:lnTo>
                  <a:lnTo>
                    <a:pt x="116070" y="148669"/>
                  </a:lnTo>
                  <a:lnTo>
                    <a:pt x="148670" y="116069"/>
                  </a:lnTo>
                  <a:lnTo>
                    <a:pt x="184451" y="86924"/>
                  </a:lnTo>
                  <a:lnTo>
                    <a:pt x="223136" y="61509"/>
                  </a:lnTo>
                  <a:lnTo>
                    <a:pt x="264453" y="40098"/>
                  </a:lnTo>
                  <a:lnTo>
                    <a:pt x="308124" y="22967"/>
                  </a:lnTo>
                  <a:lnTo>
                    <a:pt x="353877" y="10391"/>
                  </a:lnTo>
                  <a:lnTo>
                    <a:pt x="401435" y="2643"/>
                  </a:lnTo>
                  <a:lnTo>
                    <a:pt x="450525" y="0"/>
                  </a:lnTo>
                  <a:lnTo>
                    <a:pt x="499614" y="2643"/>
                  </a:lnTo>
                  <a:lnTo>
                    <a:pt x="547173" y="10391"/>
                  </a:lnTo>
                  <a:lnTo>
                    <a:pt x="592925" y="22967"/>
                  </a:lnTo>
                  <a:lnTo>
                    <a:pt x="636597" y="40098"/>
                  </a:lnTo>
                  <a:lnTo>
                    <a:pt x="677912" y="61509"/>
                  </a:lnTo>
                  <a:lnTo>
                    <a:pt x="716598" y="86924"/>
                  </a:lnTo>
                  <a:lnTo>
                    <a:pt x="752378" y="116069"/>
                  </a:lnTo>
                  <a:lnTo>
                    <a:pt x="784978" y="148669"/>
                  </a:lnTo>
                  <a:lnTo>
                    <a:pt x="814123" y="184449"/>
                  </a:lnTo>
                  <a:lnTo>
                    <a:pt x="839538" y="223135"/>
                  </a:lnTo>
                  <a:lnTo>
                    <a:pt x="860949" y="264451"/>
                  </a:lnTo>
                  <a:lnTo>
                    <a:pt x="878080" y="308122"/>
                  </a:lnTo>
                  <a:lnTo>
                    <a:pt x="890657" y="353875"/>
                  </a:lnTo>
                  <a:lnTo>
                    <a:pt x="898404" y="401433"/>
                  </a:lnTo>
                  <a:lnTo>
                    <a:pt x="901048" y="450522"/>
                  </a:lnTo>
                  <a:lnTo>
                    <a:pt x="898404" y="499612"/>
                  </a:lnTo>
                  <a:lnTo>
                    <a:pt x="890657" y="547170"/>
                  </a:lnTo>
                  <a:lnTo>
                    <a:pt x="878080" y="592923"/>
                  </a:lnTo>
                  <a:lnTo>
                    <a:pt x="860949" y="636594"/>
                  </a:lnTo>
                  <a:lnTo>
                    <a:pt x="839538" y="677910"/>
                  </a:lnTo>
                  <a:lnTo>
                    <a:pt x="814123" y="716596"/>
                  </a:lnTo>
                  <a:lnTo>
                    <a:pt x="784978" y="752376"/>
                  </a:lnTo>
                  <a:lnTo>
                    <a:pt x="752378" y="784976"/>
                  </a:lnTo>
                  <a:lnTo>
                    <a:pt x="716598" y="814121"/>
                  </a:lnTo>
                  <a:lnTo>
                    <a:pt x="677912" y="839536"/>
                  </a:lnTo>
                  <a:lnTo>
                    <a:pt x="636597" y="860946"/>
                  </a:lnTo>
                  <a:lnTo>
                    <a:pt x="592925" y="878077"/>
                  </a:lnTo>
                  <a:lnTo>
                    <a:pt x="547173" y="890654"/>
                  </a:lnTo>
                  <a:lnTo>
                    <a:pt x="499614" y="898402"/>
                  </a:lnTo>
                  <a:lnTo>
                    <a:pt x="450525" y="901045"/>
                  </a:lnTo>
                  <a:close/>
                </a:path>
              </a:pathLst>
            </a:custGeom>
            <a:solidFill>
              <a:srgbClr val="F5D8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30">
              <a:extLst>
                <a:ext uri="{FF2B5EF4-FFF2-40B4-BE49-F238E27FC236}">
                  <a16:creationId xmlns:a16="http://schemas.microsoft.com/office/drawing/2014/main" id="{4D9F517F-C96C-49B6-9261-EC1F2654D42D}"/>
                </a:ext>
              </a:extLst>
            </p:cNvPr>
            <p:cNvSpPr/>
            <p:nvPr/>
          </p:nvSpPr>
          <p:spPr>
            <a:xfrm>
              <a:off x="7640040" y="7563026"/>
              <a:ext cx="337820" cy="455295"/>
            </a:xfrm>
            <a:custGeom>
              <a:avLst/>
              <a:gdLst/>
              <a:ahLst/>
              <a:cxnLst/>
              <a:rect l="l" t="t" r="r" b="b"/>
              <a:pathLst>
                <a:path w="337820" h="455295">
                  <a:moveTo>
                    <a:pt x="172873" y="454793"/>
                  </a:moveTo>
                  <a:lnTo>
                    <a:pt x="122782" y="450418"/>
                  </a:lnTo>
                  <a:lnTo>
                    <a:pt x="77920" y="436326"/>
                  </a:lnTo>
                  <a:lnTo>
                    <a:pt x="40816" y="411065"/>
                  </a:lnTo>
                  <a:lnTo>
                    <a:pt x="13999" y="373185"/>
                  </a:lnTo>
                  <a:lnTo>
                    <a:pt x="0" y="321236"/>
                  </a:lnTo>
                  <a:lnTo>
                    <a:pt x="3888" y="305190"/>
                  </a:lnTo>
                  <a:lnTo>
                    <a:pt x="13177" y="292505"/>
                  </a:lnTo>
                  <a:lnTo>
                    <a:pt x="25892" y="284168"/>
                  </a:lnTo>
                  <a:lnTo>
                    <a:pt x="40057" y="281170"/>
                  </a:lnTo>
                  <a:lnTo>
                    <a:pt x="53189" y="283224"/>
                  </a:lnTo>
                  <a:lnTo>
                    <a:pt x="65004" y="289166"/>
                  </a:lnTo>
                  <a:lnTo>
                    <a:pt x="73656" y="298666"/>
                  </a:lnTo>
                  <a:lnTo>
                    <a:pt x="77302" y="311396"/>
                  </a:lnTo>
                  <a:lnTo>
                    <a:pt x="89259" y="349618"/>
                  </a:lnTo>
                  <a:lnTo>
                    <a:pt x="111823" y="372023"/>
                  </a:lnTo>
                  <a:lnTo>
                    <a:pt x="140844" y="382567"/>
                  </a:lnTo>
                  <a:lnTo>
                    <a:pt x="172171" y="385203"/>
                  </a:lnTo>
                  <a:lnTo>
                    <a:pt x="207208" y="378206"/>
                  </a:lnTo>
                  <a:lnTo>
                    <a:pt x="234274" y="358755"/>
                  </a:lnTo>
                  <a:lnTo>
                    <a:pt x="251722" y="329155"/>
                  </a:lnTo>
                  <a:lnTo>
                    <a:pt x="257904" y="291713"/>
                  </a:lnTo>
                  <a:lnTo>
                    <a:pt x="252556" y="259401"/>
                  </a:lnTo>
                  <a:lnTo>
                    <a:pt x="237788" y="233547"/>
                  </a:lnTo>
                  <a:lnTo>
                    <a:pt x="215509" y="216391"/>
                  </a:lnTo>
                  <a:lnTo>
                    <a:pt x="187630" y="210175"/>
                  </a:lnTo>
                  <a:lnTo>
                    <a:pt x="180416" y="210471"/>
                  </a:lnTo>
                  <a:lnTo>
                    <a:pt x="174191" y="211493"/>
                  </a:lnTo>
                  <a:lnTo>
                    <a:pt x="168360" y="213437"/>
                  </a:lnTo>
                  <a:lnTo>
                    <a:pt x="162333" y="216501"/>
                  </a:lnTo>
                  <a:lnTo>
                    <a:pt x="139516" y="223300"/>
                  </a:lnTo>
                  <a:lnTo>
                    <a:pt x="119466" y="217643"/>
                  </a:lnTo>
                  <a:lnTo>
                    <a:pt x="105213" y="203156"/>
                  </a:lnTo>
                  <a:lnTo>
                    <a:pt x="99789" y="183464"/>
                  </a:lnTo>
                  <a:lnTo>
                    <a:pt x="100590" y="176094"/>
                  </a:lnTo>
                  <a:lnTo>
                    <a:pt x="103039" y="168789"/>
                  </a:lnTo>
                  <a:lnTo>
                    <a:pt x="107201" y="161617"/>
                  </a:lnTo>
                  <a:lnTo>
                    <a:pt x="113141" y="154643"/>
                  </a:lnTo>
                  <a:lnTo>
                    <a:pt x="205199" y="69589"/>
                  </a:lnTo>
                  <a:lnTo>
                    <a:pt x="52002" y="69589"/>
                  </a:lnTo>
                  <a:lnTo>
                    <a:pt x="35104" y="66579"/>
                  </a:lnTo>
                  <a:lnTo>
                    <a:pt x="23279" y="58694"/>
                  </a:lnTo>
                  <a:lnTo>
                    <a:pt x="16329" y="47644"/>
                  </a:lnTo>
                  <a:lnTo>
                    <a:pt x="14056" y="35145"/>
                  </a:lnTo>
                  <a:lnTo>
                    <a:pt x="16329" y="22240"/>
                  </a:lnTo>
                  <a:lnTo>
                    <a:pt x="23279" y="10982"/>
                  </a:lnTo>
                  <a:lnTo>
                    <a:pt x="35104" y="3020"/>
                  </a:lnTo>
                  <a:lnTo>
                    <a:pt x="52002" y="0"/>
                  </a:lnTo>
                  <a:lnTo>
                    <a:pt x="286717" y="0"/>
                  </a:lnTo>
                  <a:lnTo>
                    <a:pt x="303604" y="2954"/>
                  </a:lnTo>
                  <a:lnTo>
                    <a:pt x="317461" y="10983"/>
                  </a:lnTo>
                  <a:lnTo>
                    <a:pt x="326838" y="22834"/>
                  </a:lnTo>
                  <a:lnTo>
                    <a:pt x="330286" y="37254"/>
                  </a:lnTo>
                  <a:lnTo>
                    <a:pt x="328936" y="43954"/>
                  </a:lnTo>
                  <a:lnTo>
                    <a:pt x="290404" y="88151"/>
                  </a:lnTo>
                  <a:lnTo>
                    <a:pt x="243058" y="129755"/>
                  </a:lnTo>
                  <a:lnTo>
                    <a:pt x="219254" y="150425"/>
                  </a:lnTo>
                  <a:lnTo>
                    <a:pt x="270608" y="165769"/>
                  </a:lnTo>
                  <a:lnTo>
                    <a:pt x="307534" y="197785"/>
                  </a:lnTo>
                  <a:lnTo>
                    <a:pt x="329834" y="241268"/>
                  </a:lnTo>
                  <a:lnTo>
                    <a:pt x="337312" y="291012"/>
                  </a:lnTo>
                  <a:lnTo>
                    <a:pt x="331963" y="336581"/>
                  </a:lnTo>
                  <a:lnTo>
                    <a:pt x="316542" y="376274"/>
                  </a:lnTo>
                  <a:lnTo>
                    <a:pt x="291986" y="409015"/>
                  </a:lnTo>
                  <a:lnTo>
                    <a:pt x="259231" y="433731"/>
                  </a:lnTo>
                  <a:lnTo>
                    <a:pt x="219214" y="449349"/>
                  </a:lnTo>
                  <a:lnTo>
                    <a:pt x="172873" y="4547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98424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82062" y="-5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¿Dónde presentar la denuncia?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2890262" y="441462"/>
            <a:ext cx="6096000" cy="7338547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CO" dirty="0"/>
          </a:p>
          <a:p>
            <a:r>
              <a:rPr lang="es-CO" sz="2000" b="1" dirty="0"/>
              <a:t> Procuraduría General de la Nación (Procuradurías Delegadas para la Vigilancia Administrativa o de Contratación Estatal)</a:t>
            </a:r>
          </a:p>
          <a:p>
            <a:endParaRPr lang="es-CO" sz="2000" dirty="0"/>
          </a:p>
          <a:p>
            <a:pPr lvl="1"/>
            <a:r>
              <a:rPr lang="es-CO" sz="2000" b="1" dirty="0"/>
              <a:t>En línea:</a:t>
            </a:r>
            <a:r>
              <a:rPr lang="es-CO" dirty="0"/>
              <a:t> +</a:t>
            </a:r>
            <a:r>
              <a:rPr lang="es-CO" sz="1800" b="1" dirty="0">
                <a:solidFill>
                  <a:srgbClr val="0070C0"/>
                </a:solidFill>
              </a:rPr>
              <a:t>57 601 587 8750</a:t>
            </a:r>
          </a:p>
          <a:p>
            <a:pPr lvl="1"/>
            <a:endParaRPr lang="es-CO" sz="1800" b="1" dirty="0">
              <a:solidFill>
                <a:srgbClr val="0070C0"/>
              </a:solidFill>
            </a:endParaRPr>
          </a:p>
          <a:p>
            <a:pPr lvl="1"/>
            <a:r>
              <a:rPr lang="es-ES" sz="2000" b="1" dirty="0"/>
              <a:t>Línea anticorrupción: +57 01 8000 940 808</a:t>
            </a:r>
          </a:p>
          <a:p>
            <a:pPr lvl="1"/>
            <a:endParaRPr lang="es-CO" sz="2000" b="1" dirty="0"/>
          </a:p>
          <a:p>
            <a:r>
              <a:rPr lang="es-CO" sz="2000" dirty="0"/>
              <a:t>Vigila la conducta de los servidores públicos y la correcta ejecución de los contratos estatales.</a:t>
            </a:r>
          </a:p>
          <a:p>
            <a:endParaRPr lang="es-CO" dirty="0"/>
          </a:p>
          <a:p>
            <a:pPr lvl="0"/>
            <a:r>
              <a:rPr lang="es-CO" sz="2000" b="1" dirty="0"/>
              <a:t>Canales de denuncia:</a:t>
            </a:r>
            <a:r>
              <a:rPr lang="es-CO" sz="2000" dirty="0"/>
              <a:t> A través de su página web. </a:t>
            </a:r>
            <a:r>
              <a:rPr lang="es-ES" sz="2000" dirty="0">
                <a:hlinkClick r:id="rId5"/>
              </a:rPr>
              <a:t>Pagina Web - Procuraduría General de la Nación</a:t>
            </a:r>
            <a:endParaRPr lang="es-CO" sz="2000" dirty="0"/>
          </a:p>
          <a:p>
            <a:pPr lvl="1"/>
            <a:endParaRPr lang="es-CO" sz="2000" dirty="0"/>
          </a:p>
          <a:p>
            <a:pPr lvl="1"/>
            <a:r>
              <a:rPr lang="es-CO" sz="2000" b="1" dirty="0"/>
              <a:t>Presencial</a:t>
            </a:r>
            <a:r>
              <a:rPr lang="es-CO" sz="1800" dirty="0"/>
              <a:t>: </a:t>
            </a:r>
            <a:r>
              <a:rPr lang="es-CO" sz="1800" b="1" dirty="0"/>
              <a:t>Carrera 5 # 15-80, Bogotá D.C.,</a:t>
            </a:r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000" b="1" dirty="0"/>
              <a:t>¿Qué puedes denunciar aquí?</a:t>
            </a:r>
            <a:r>
              <a:rPr lang="es-CO" sz="2000" dirty="0"/>
              <a:t> Faltas disciplinarias de funcionarios, irregularidades en procesos de contratación pública, o cualquier comportamiento que afecte la función pública.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000" dirty="0">
              <a:latin typeface="+mn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ject 7">
            <a:extLst>
              <a:ext uri="{FF2B5EF4-FFF2-40B4-BE49-F238E27FC236}">
                <a16:creationId xmlns:a16="http://schemas.microsoft.com/office/drawing/2014/main" id="{4BC23AE4-86F1-4B99-A332-EF7F411BDC80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5925" y="2112649"/>
            <a:ext cx="2403143" cy="2632701"/>
          </a:xfrm>
          <a:prstGeom prst="rect">
            <a:avLst/>
          </a:prstGeom>
        </p:spPr>
      </p:pic>
      <p:sp>
        <p:nvSpPr>
          <p:cNvPr id="15" name="object 30">
            <a:extLst>
              <a:ext uri="{FF2B5EF4-FFF2-40B4-BE49-F238E27FC236}">
                <a16:creationId xmlns:a16="http://schemas.microsoft.com/office/drawing/2014/main" id="{890417A6-DFC9-450E-8629-AF63CBA46C5C}"/>
              </a:ext>
            </a:extLst>
          </p:cNvPr>
          <p:cNvSpPr/>
          <p:nvPr/>
        </p:nvSpPr>
        <p:spPr>
          <a:xfrm>
            <a:off x="2174172" y="725718"/>
            <a:ext cx="564896" cy="658979"/>
          </a:xfrm>
          <a:custGeom>
            <a:avLst/>
            <a:gdLst/>
            <a:ahLst/>
            <a:cxnLst/>
            <a:rect l="l" t="t" r="r" b="b"/>
            <a:pathLst>
              <a:path w="641984" h="641984">
                <a:moveTo>
                  <a:pt x="320977" y="641952"/>
                </a:moveTo>
                <a:lnTo>
                  <a:pt x="273546" y="638472"/>
                </a:lnTo>
                <a:lnTo>
                  <a:pt x="228275" y="628362"/>
                </a:lnTo>
                <a:lnTo>
                  <a:pt x="185662" y="612120"/>
                </a:lnTo>
                <a:lnTo>
                  <a:pt x="146202" y="590241"/>
                </a:lnTo>
                <a:lnTo>
                  <a:pt x="110393" y="563222"/>
                </a:lnTo>
                <a:lnTo>
                  <a:pt x="78730" y="531560"/>
                </a:lnTo>
                <a:lnTo>
                  <a:pt x="51711" y="495751"/>
                </a:lnTo>
                <a:lnTo>
                  <a:pt x="29832" y="456291"/>
                </a:lnTo>
                <a:lnTo>
                  <a:pt x="13589" y="413678"/>
                </a:lnTo>
                <a:lnTo>
                  <a:pt x="3480" y="368407"/>
                </a:lnTo>
                <a:lnTo>
                  <a:pt x="0" y="320976"/>
                </a:lnTo>
                <a:lnTo>
                  <a:pt x="3480" y="273544"/>
                </a:lnTo>
                <a:lnTo>
                  <a:pt x="13589" y="228274"/>
                </a:lnTo>
                <a:lnTo>
                  <a:pt x="29832" y="185660"/>
                </a:lnTo>
                <a:lnTo>
                  <a:pt x="51711" y="146201"/>
                </a:lnTo>
                <a:lnTo>
                  <a:pt x="78730" y="110392"/>
                </a:lnTo>
                <a:lnTo>
                  <a:pt x="110393" y="78730"/>
                </a:lnTo>
                <a:lnTo>
                  <a:pt x="146202" y="51711"/>
                </a:lnTo>
                <a:lnTo>
                  <a:pt x="185662" y="29832"/>
                </a:lnTo>
                <a:lnTo>
                  <a:pt x="228275" y="13589"/>
                </a:lnTo>
                <a:lnTo>
                  <a:pt x="273546" y="3480"/>
                </a:lnTo>
                <a:lnTo>
                  <a:pt x="320977" y="0"/>
                </a:lnTo>
                <a:lnTo>
                  <a:pt x="368409" y="3480"/>
                </a:lnTo>
                <a:lnTo>
                  <a:pt x="413680" y="13589"/>
                </a:lnTo>
                <a:lnTo>
                  <a:pt x="456293" y="29832"/>
                </a:lnTo>
                <a:lnTo>
                  <a:pt x="495753" y="51711"/>
                </a:lnTo>
                <a:lnTo>
                  <a:pt x="531562" y="78730"/>
                </a:lnTo>
                <a:lnTo>
                  <a:pt x="563224" y="110392"/>
                </a:lnTo>
                <a:lnTo>
                  <a:pt x="590243" y="146201"/>
                </a:lnTo>
                <a:lnTo>
                  <a:pt x="612121" y="185660"/>
                </a:lnTo>
                <a:lnTo>
                  <a:pt x="628364" y="228274"/>
                </a:lnTo>
                <a:lnTo>
                  <a:pt x="638474" y="273544"/>
                </a:lnTo>
                <a:lnTo>
                  <a:pt x="641954" y="320976"/>
                </a:lnTo>
                <a:lnTo>
                  <a:pt x="638474" y="368407"/>
                </a:lnTo>
                <a:lnTo>
                  <a:pt x="628364" y="413678"/>
                </a:lnTo>
                <a:lnTo>
                  <a:pt x="612121" y="456291"/>
                </a:lnTo>
                <a:lnTo>
                  <a:pt x="590243" y="495751"/>
                </a:lnTo>
                <a:lnTo>
                  <a:pt x="563224" y="531560"/>
                </a:lnTo>
                <a:lnTo>
                  <a:pt x="531562" y="563222"/>
                </a:lnTo>
                <a:lnTo>
                  <a:pt x="495753" y="590241"/>
                </a:lnTo>
                <a:lnTo>
                  <a:pt x="456293" y="612120"/>
                </a:lnTo>
                <a:lnTo>
                  <a:pt x="413680" y="628362"/>
                </a:lnTo>
                <a:lnTo>
                  <a:pt x="368409" y="638472"/>
                </a:lnTo>
                <a:lnTo>
                  <a:pt x="320977" y="641952"/>
                </a:lnTo>
                <a:close/>
              </a:path>
            </a:pathLst>
          </a:custGeom>
          <a:solidFill>
            <a:srgbClr val="DD45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31">
            <a:extLst>
              <a:ext uri="{FF2B5EF4-FFF2-40B4-BE49-F238E27FC236}">
                <a16:creationId xmlns:a16="http://schemas.microsoft.com/office/drawing/2014/main" id="{9C319819-8704-41AC-A1E8-2787C9D7E671}"/>
              </a:ext>
            </a:extLst>
          </p:cNvPr>
          <p:cNvSpPr/>
          <p:nvPr/>
        </p:nvSpPr>
        <p:spPr>
          <a:xfrm>
            <a:off x="2329937" y="845956"/>
            <a:ext cx="253365" cy="327025"/>
          </a:xfrm>
          <a:custGeom>
            <a:avLst/>
            <a:gdLst/>
            <a:ahLst/>
            <a:cxnLst/>
            <a:rect l="l" t="t" r="r" b="b"/>
            <a:pathLst>
              <a:path w="253365" h="327025">
                <a:moveTo>
                  <a:pt x="225825" y="260882"/>
                </a:moveTo>
                <a:lnTo>
                  <a:pt x="17755" y="260882"/>
                </a:lnTo>
                <a:lnTo>
                  <a:pt x="11382" y="258535"/>
                </a:lnTo>
                <a:lnTo>
                  <a:pt x="2276" y="249123"/>
                </a:lnTo>
                <a:lnTo>
                  <a:pt x="0" y="243282"/>
                </a:lnTo>
                <a:lnTo>
                  <a:pt x="0" y="229012"/>
                </a:lnTo>
                <a:lnTo>
                  <a:pt x="2425" y="222032"/>
                </a:lnTo>
                <a:lnTo>
                  <a:pt x="7285" y="215353"/>
                </a:lnTo>
                <a:lnTo>
                  <a:pt x="147969" y="13202"/>
                </a:lnTo>
                <a:lnTo>
                  <a:pt x="151000" y="8956"/>
                </a:lnTo>
                <a:lnTo>
                  <a:pt x="154799" y="5690"/>
                </a:lnTo>
                <a:lnTo>
                  <a:pt x="163904" y="1137"/>
                </a:lnTo>
                <a:lnTo>
                  <a:pt x="168607" y="0"/>
                </a:lnTo>
                <a:lnTo>
                  <a:pt x="181356" y="0"/>
                </a:lnTo>
                <a:lnTo>
                  <a:pt x="188185" y="2583"/>
                </a:lnTo>
                <a:lnTo>
                  <a:pt x="199716" y="12905"/>
                </a:lnTo>
                <a:lnTo>
                  <a:pt x="202605" y="20190"/>
                </a:lnTo>
                <a:lnTo>
                  <a:pt x="202605" y="92878"/>
                </a:lnTo>
                <a:lnTo>
                  <a:pt x="145237" y="92878"/>
                </a:lnTo>
                <a:lnTo>
                  <a:pt x="60555" y="215353"/>
                </a:lnTo>
                <a:lnTo>
                  <a:pt x="234930" y="215353"/>
                </a:lnTo>
                <a:lnTo>
                  <a:pt x="241760" y="217331"/>
                </a:lnTo>
                <a:lnTo>
                  <a:pt x="250866" y="225220"/>
                </a:lnTo>
                <a:lnTo>
                  <a:pt x="253142" y="230833"/>
                </a:lnTo>
                <a:lnTo>
                  <a:pt x="253142" y="238119"/>
                </a:lnTo>
                <a:lnTo>
                  <a:pt x="251435" y="248079"/>
                </a:lnTo>
                <a:lnTo>
                  <a:pt x="246313" y="255193"/>
                </a:lnTo>
                <a:lnTo>
                  <a:pt x="237776" y="259460"/>
                </a:lnTo>
                <a:lnTo>
                  <a:pt x="225825" y="260882"/>
                </a:lnTo>
                <a:close/>
              </a:path>
              <a:path w="253365" h="327025">
                <a:moveTo>
                  <a:pt x="202605" y="215353"/>
                </a:moveTo>
                <a:lnTo>
                  <a:pt x="145237" y="215353"/>
                </a:lnTo>
                <a:lnTo>
                  <a:pt x="145237" y="92878"/>
                </a:lnTo>
                <a:lnTo>
                  <a:pt x="202605" y="92878"/>
                </a:lnTo>
                <a:lnTo>
                  <a:pt x="202605" y="215353"/>
                </a:lnTo>
                <a:close/>
              </a:path>
              <a:path w="253365" h="327025">
                <a:moveTo>
                  <a:pt x="182417" y="326444"/>
                </a:moveTo>
                <a:lnTo>
                  <a:pt x="165421" y="326444"/>
                </a:lnTo>
                <a:lnTo>
                  <a:pt x="158514" y="323861"/>
                </a:lnTo>
                <a:lnTo>
                  <a:pt x="147891" y="313546"/>
                </a:lnTo>
                <a:lnTo>
                  <a:pt x="145237" y="306260"/>
                </a:lnTo>
                <a:lnTo>
                  <a:pt x="145237" y="260882"/>
                </a:lnTo>
                <a:lnTo>
                  <a:pt x="202605" y="260882"/>
                </a:lnTo>
                <a:lnTo>
                  <a:pt x="202605" y="306260"/>
                </a:lnTo>
                <a:lnTo>
                  <a:pt x="199944" y="313546"/>
                </a:lnTo>
                <a:lnTo>
                  <a:pt x="189323" y="323861"/>
                </a:lnTo>
                <a:lnTo>
                  <a:pt x="182417" y="326444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9108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15737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264898" y="15737"/>
            <a:ext cx="9747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/>
              <a:t>Información clave al momento de denunciar</a:t>
            </a:r>
            <a:endParaRPr lang="es-CO" sz="28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406400" y="1009469"/>
            <a:ext cx="8822842" cy="5086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Para que tu denuncia sea efectiva, intenta recopilar la mayor cantidad de información posible, como:</a:t>
            </a:r>
          </a:p>
          <a:p>
            <a:pPr algn="just"/>
            <a:endParaRPr lang="es-ES" sz="2000" dirty="0"/>
          </a:p>
          <a:p>
            <a:pPr lvl="0" algn="just"/>
            <a:r>
              <a:rPr lang="es-CO" sz="2000" b="1" dirty="0"/>
              <a:t>Hechos:</a:t>
            </a:r>
            <a:r>
              <a:rPr lang="es-CO" sz="2000" dirty="0"/>
              <a:t> Descripción clara y cronológica de lo ocurrido.</a:t>
            </a:r>
          </a:p>
          <a:p>
            <a:pPr lvl="0" algn="just"/>
            <a:endParaRPr lang="es-CO" sz="2000" dirty="0"/>
          </a:p>
          <a:p>
            <a:pPr lvl="0" algn="just"/>
            <a:r>
              <a:rPr lang="es-CO" sz="2000" b="1" dirty="0"/>
              <a:t>Personas involucradas:</a:t>
            </a:r>
            <a:r>
              <a:rPr lang="es-CO" sz="2000" dirty="0"/>
              <a:t> Nombres, cargos o cualquier dato que permita identificarlas.</a:t>
            </a:r>
          </a:p>
          <a:p>
            <a:pPr algn="just"/>
            <a:endParaRPr lang="es-ES" sz="2000" dirty="0"/>
          </a:p>
          <a:p>
            <a:pPr algn="just"/>
            <a:r>
              <a:rPr lang="es-CO" sz="2000" b="1" dirty="0"/>
              <a:t>Fechas y lugares:</a:t>
            </a:r>
            <a:r>
              <a:rPr lang="es-CO" sz="2000" dirty="0"/>
              <a:t> Cuándo y dónde ocurrieron los hechos</a:t>
            </a:r>
            <a:r>
              <a:rPr lang="es-CO" dirty="0"/>
              <a:t>.</a:t>
            </a:r>
            <a:endParaRPr lang="es-CO" sz="2000" dirty="0"/>
          </a:p>
          <a:p>
            <a:pPr lvl="1" algn="just"/>
            <a:r>
              <a:rPr lang="es-CO" sz="2000" b="1" dirty="0"/>
              <a:t>Pruebas:</a:t>
            </a:r>
            <a:r>
              <a:rPr lang="es-CO" sz="2000" dirty="0"/>
              <a:t> Documentos, fotos, videos, grabaciones, correos electrónicos, testimonios u cualquier otro elemento que soporte tu denuncia. Aunque no es indispensable tener pruebas irrefutables, sí ayuda a la investigación.</a:t>
            </a:r>
          </a:p>
          <a:p>
            <a:pPr lvl="1" algn="just"/>
            <a:endParaRPr lang="es-CO" sz="2000" dirty="0"/>
          </a:p>
          <a:p>
            <a:pPr lvl="1" algn="just"/>
            <a:r>
              <a:rPr lang="es-CO" sz="2000" b="1" dirty="0"/>
              <a:t>Cómo te enteraste:</a:t>
            </a:r>
            <a:r>
              <a:rPr lang="es-CO" sz="2000" dirty="0"/>
              <a:t> Si fue por conocimiento directo, por un tercero, etc.</a:t>
            </a:r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22">
            <a:extLst>
              <a:ext uri="{FF2B5EF4-FFF2-40B4-BE49-F238E27FC236}">
                <a16:creationId xmlns:a16="http://schemas.microsoft.com/office/drawing/2014/main" id="{1C8E26A4-4A12-4D26-919C-F1E214580180}"/>
              </a:ext>
            </a:extLst>
          </p:cNvPr>
          <p:cNvGrpSpPr/>
          <p:nvPr/>
        </p:nvGrpSpPr>
        <p:grpSpPr>
          <a:xfrm>
            <a:off x="8783434" y="1453209"/>
            <a:ext cx="2606038" cy="2506660"/>
            <a:chOff x="15119019" y="1051543"/>
            <a:chExt cx="2114550" cy="1967864"/>
          </a:xfrm>
        </p:grpSpPr>
        <p:pic>
          <p:nvPicPr>
            <p:cNvPr id="14" name="object 23">
              <a:extLst>
                <a:ext uri="{FF2B5EF4-FFF2-40B4-BE49-F238E27FC236}">
                  <a16:creationId xmlns:a16="http://schemas.microsoft.com/office/drawing/2014/main" id="{256214FC-5EDD-4BDC-BA2B-EC50231BAEA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19019" y="2446996"/>
              <a:ext cx="1045297" cy="571807"/>
            </a:xfrm>
            <a:prstGeom prst="rect">
              <a:avLst/>
            </a:prstGeom>
          </p:spPr>
        </p:pic>
        <p:sp>
          <p:nvSpPr>
            <p:cNvPr id="15" name="object 24">
              <a:extLst>
                <a:ext uri="{FF2B5EF4-FFF2-40B4-BE49-F238E27FC236}">
                  <a16:creationId xmlns:a16="http://schemas.microsoft.com/office/drawing/2014/main" id="{FEC1EC2A-4001-4F94-AAB3-5A55AF42F9A2}"/>
                </a:ext>
              </a:extLst>
            </p:cNvPr>
            <p:cNvSpPr/>
            <p:nvPr/>
          </p:nvSpPr>
          <p:spPr>
            <a:xfrm>
              <a:off x="15657030" y="1618756"/>
              <a:ext cx="1448435" cy="879475"/>
            </a:xfrm>
            <a:custGeom>
              <a:avLst/>
              <a:gdLst/>
              <a:ahLst/>
              <a:cxnLst/>
              <a:rect l="l" t="t" r="r" b="b"/>
              <a:pathLst>
                <a:path w="1448434" h="879475">
                  <a:moveTo>
                    <a:pt x="499688" y="879219"/>
                  </a:moveTo>
                  <a:lnTo>
                    <a:pt x="483605" y="870562"/>
                  </a:lnTo>
                  <a:lnTo>
                    <a:pt x="473434" y="855673"/>
                  </a:lnTo>
                  <a:lnTo>
                    <a:pt x="465714" y="839832"/>
                  </a:lnTo>
                  <a:lnTo>
                    <a:pt x="455561" y="853578"/>
                  </a:lnTo>
                  <a:lnTo>
                    <a:pt x="448584" y="865945"/>
                  </a:lnTo>
                  <a:lnTo>
                    <a:pt x="435959" y="874387"/>
                  </a:lnTo>
                  <a:lnTo>
                    <a:pt x="408860" y="876360"/>
                  </a:lnTo>
                  <a:lnTo>
                    <a:pt x="381521" y="861189"/>
                  </a:lnTo>
                  <a:lnTo>
                    <a:pt x="350508" y="824104"/>
                  </a:lnTo>
                  <a:lnTo>
                    <a:pt x="320590" y="773520"/>
                  </a:lnTo>
                  <a:lnTo>
                    <a:pt x="296533" y="717855"/>
                  </a:lnTo>
                  <a:lnTo>
                    <a:pt x="283105" y="665525"/>
                  </a:lnTo>
                  <a:lnTo>
                    <a:pt x="285074" y="624947"/>
                  </a:lnTo>
                  <a:lnTo>
                    <a:pt x="270903" y="632764"/>
                  </a:lnTo>
                  <a:lnTo>
                    <a:pt x="251105" y="663722"/>
                  </a:lnTo>
                  <a:lnTo>
                    <a:pt x="225993" y="706562"/>
                  </a:lnTo>
                  <a:lnTo>
                    <a:pt x="195880" y="750028"/>
                  </a:lnTo>
                  <a:lnTo>
                    <a:pt x="161077" y="782861"/>
                  </a:lnTo>
                  <a:lnTo>
                    <a:pt x="121898" y="793805"/>
                  </a:lnTo>
                  <a:lnTo>
                    <a:pt x="99504" y="776815"/>
                  </a:lnTo>
                  <a:lnTo>
                    <a:pt x="90917" y="742939"/>
                  </a:lnTo>
                  <a:lnTo>
                    <a:pt x="88372" y="700933"/>
                  </a:lnTo>
                  <a:lnTo>
                    <a:pt x="84109" y="659552"/>
                  </a:lnTo>
                  <a:lnTo>
                    <a:pt x="70363" y="627553"/>
                  </a:lnTo>
                  <a:lnTo>
                    <a:pt x="39371" y="613691"/>
                  </a:lnTo>
                  <a:lnTo>
                    <a:pt x="23312" y="605073"/>
                  </a:lnTo>
                  <a:lnTo>
                    <a:pt x="13582" y="589770"/>
                  </a:lnTo>
                  <a:lnTo>
                    <a:pt x="8776" y="575171"/>
                  </a:lnTo>
                  <a:lnTo>
                    <a:pt x="7502" y="568666"/>
                  </a:lnTo>
                  <a:lnTo>
                    <a:pt x="0" y="546150"/>
                  </a:lnTo>
                  <a:lnTo>
                    <a:pt x="37511" y="517069"/>
                  </a:lnTo>
                  <a:lnTo>
                    <a:pt x="75022" y="471102"/>
                  </a:lnTo>
                  <a:lnTo>
                    <a:pt x="84626" y="440513"/>
                  </a:lnTo>
                  <a:lnTo>
                    <a:pt x="108634" y="386689"/>
                  </a:lnTo>
                  <a:lnTo>
                    <a:pt x="139844" y="326020"/>
                  </a:lnTo>
                  <a:lnTo>
                    <a:pt x="171054" y="274896"/>
                  </a:lnTo>
                  <a:lnTo>
                    <a:pt x="195061" y="249707"/>
                  </a:lnTo>
                  <a:lnTo>
                    <a:pt x="221961" y="234139"/>
                  </a:lnTo>
                  <a:lnTo>
                    <a:pt x="266472" y="203980"/>
                  </a:lnTo>
                  <a:lnTo>
                    <a:pt x="319318" y="167152"/>
                  </a:lnTo>
                  <a:lnTo>
                    <a:pt x="371228" y="131575"/>
                  </a:lnTo>
                  <a:lnTo>
                    <a:pt x="412925" y="105171"/>
                  </a:lnTo>
                  <a:lnTo>
                    <a:pt x="462333" y="91520"/>
                  </a:lnTo>
                  <a:lnTo>
                    <a:pt x="516413" y="77380"/>
                  </a:lnTo>
                  <a:lnTo>
                    <a:pt x="584246" y="57401"/>
                  </a:lnTo>
                  <a:lnTo>
                    <a:pt x="652704" y="35546"/>
                  </a:lnTo>
                  <a:lnTo>
                    <a:pt x="708658" y="15776"/>
                  </a:lnTo>
                  <a:lnTo>
                    <a:pt x="738977" y="2052"/>
                  </a:lnTo>
                  <a:lnTo>
                    <a:pt x="772793" y="0"/>
                  </a:lnTo>
                  <a:lnTo>
                    <a:pt x="823843" y="16592"/>
                  </a:lnTo>
                  <a:lnTo>
                    <a:pt x="875598" y="43738"/>
                  </a:lnTo>
                  <a:lnTo>
                    <a:pt x="911526" y="73347"/>
                  </a:lnTo>
                  <a:lnTo>
                    <a:pt x="931012" y="92032"/>
                  </a:lnTo>
                  <a:lnTo>
                    <a:pt x="966275" y="121094"/>
                  </a:lnTo>
                  <a:lnTo>
                    <a:pt x="1012528" y="157567"/>
                  </a:lnTo>
                  <a:lnTo>
                    <a:pt x="1064988" y="198488"/>
                  </a:lnTo>
                  <a:lnTo>
                    <a:pt x="1118867" y="240892"/>
                  </a:lnTo>
                  <a:lnTo>
                    <a:pt x="1169381" y="281813"/>
                  </a:lnTo>
                  <a:lnTo>
                    <a:pt x="1211745" y="318287"/>
                  </a:lnTo>
                  <a:lnTo>
                    <a:pt x="1241172" y="347349"/>
                  </a:lnTo>
                  <a:lnTo>
                    <a:pt x="1252877" y="366033"/>
                  </a:lnTo>
                  <a:lnTo>
                    <a:pt x="1272022" y="389388"/>
                  </a:lnTo>
                  <a:lnTo>
                    <a:pt x="1315115" y="412383"/>
                  </a:lnTo>
                  <a:lnTo>
                    <a:pt x="1367391" y="431955"/>
                  </a:lnTo>
                  <a:lnTo>
                    <a:pt x="1414086" y="445044"/>
                  </a:lnTo>
                  <a:lnTo>
                    <a:pt x="1440434" y="448588"/>
                  </a:lnTo>
                  <a:lnTo>
                    <a:pt x="1448347" y="506225"/>
                  </a:lnTo>
                  <a:lnTo>
                    <a:pt x="1447468" y="636681"/>
                  </a:lnTo>
                  <a:lnTo>
                    <a:pt x="1443072" y="767840"/>
                  </a:lnTo>
                  <a:lnTo>
                    <a:pt x="1440434" y="827586"/>
                  </a:lnTo>
                  <a:lnTo>
                    <a:pt x="1414645" y="827351"/>
                  </a:lnTo>
                  <a:lnTo>
                    <a:pt x="1346656" y="828524"/>
                  </a:lnTo>
                  <a:lnTo>
                    <a:pt x="1250533" y="833918"/>
                  </a:lnTo>
                  <a:lnTo>
                    <a:pt x="1140343" y="846348"/>
                  </a:lnTo>
                  <a:lnTo>
                    <a:pt x="1109108" y="850808"/>
                  </a:lnTo>
                  <a:lnTo>
                    <a:pt x="1072279" y="855648"/>
                  </a:lnTo>
                  <a:lnTo>
                    <a:pt x="1030768" y="860719"/>
                  </a:lnTo>
                  <a:lnTo>
                    <a:pt x="985488" y="865872"/>
                  </a:lnTo>
                  <a:lnTo>
                    <a:pt x="949489" y="860385"/>
                  </a:lnTo>
                  <a:lnTo>
                    <a:pt x="906240" y="841482"/>
                  </a:lnTo>
                  <a:lnTo>
                    <a:pt x="811570" y="789940"/>
                  </a:lnTo>
                  <a:lnTo>
                    <a:pt x="766943" y="770554"/>
                  </a:lnTo>
                  <a:lnTo>
                    <a:pt x="728648" y="764261"/>
                  </a:lnTo>
                  <a:lnTo>
                    <a:pt x="708778" y="761808"/>
                  </a:lnTo>
                  <a:lnTo>
                    <a:pt x="696958" y="752180"/>
                  </a:lnTo>
                  <a:lnTo>
                    <a:pt x="661695" y="701605"/>
                  </a:lnTo>
                  <a:lnTo>
                    <a:pt x="590258" y="671174"/>
                  </a:lnTo>
                  <a:lnTo>
                    <a:pt x="525732" y="663353"/>
                  </a:lnTo>
                  <a:lnTo>
                    <a:pt x="513112" y="672217"/>
                  </a:lnTo>
                  <a:lnTo>
                    <a:pt x="516650" y="698299"/>
                  </a:lnTo>
                  <a:lnTo>
                    <a:pt x="543449" y="778045"/>
                  </a:lnTo>
                  <a:lnTo>
                    <a:pt x="552336" y="819675"/>
                  </a:lnTo>
                  <a:lnTo>
                    <a:pt x="548630" y="854452"/>
                  </a:lnTo>
                  <a:lnTo>
                    <a:pt x="525146" y="876360"/>
                  </a:lnTo>
                  <a:lnTo>
                    <a:pt x="499688" y="879219"/>
                  </a:lnTo>
                  <a:close/>
                </a:path>
              </a:pathLst>
            </a:custGeom>
            <a:solidFill>
              <a:srgbClr val="B39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25">
              <a:extLst>
                <a:ext uri="{FF2B5EF4-FFF2-40B4-BE49-F238E27FC236}">
                  <a16:creationId xmlns:a16="http://schemas.microsoft.com/office/drawing/2014/main" id="{8CBB8A2D-785E-4536-BED9-D9907B358A3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84871" y="1616714"/>
              <a:ext cx="1611940" cy="879215"/>
            </a:xfrm>
            <a:prstGeom prst="rect">
              <a:avLst/>
            </a:prstGeom>
          </p:spPr>
        </p:pic>
        <p:sp>
          <p:nvSpPr>
            <p:cNvPr id="17" name="object 26">
              <a:extLst>
                <a:ext uri="{FF2B5EF4-FFF2-40B4-BE49-F238E27FC236}">
                  <a16:creationId xmlns:a16="http://schemas.microsoft.com/office/drawing/2014/main" id="{50F1B96E-7981-4AA3-A7B2-FB57A0D9A494}"/>
                </a:ext>
              </a:extLst>
            </p:cNvPr>
            <p:cNvSpPr/>
            <p:nvPr/>
          </p:nvSpPr>
          <p:spPr>
            <a:xfrm>
              <a:off x="15713064" y="1055792"/>
              <a:ext cx="1513840" cy="1243965"/>
            </a:xfrm>
            <a:custGeom>
              <a:avLst/>
              <a:gdLst/>
              <a:ahLst/>
              <a:cxnLst/>
              <a:rect l="l" t="t" r="r" b="b"/>
              <a:pathLst>
                <a:path w="1513840" h="1243964">
                  <a:moveTo>
                    <a:pt x="48516" y="1243411"/>
                  </a:moveTo>
                  <a:lnTo>
                    <a:pt x="27957" y="1240465"/>
                  </a:lnTo>
                  <a:lnTo>
                    <a:pt x="14759" y="1231732"/>
                  </a:lnTo>
                  <a:lnTo>
                    <a:pt x="5950" y="1215255"/>
                  </a:lnTo>
                  <a:lnTo>
                    <a:pt x="0" y="1191665"/>
                  </a:lnTo>
                  <a:lnTo>
                    <a:pt x="4744" y="1164891"/>
                  </a:lnTo>
                  <a:lnTo>
                    <a:pt x="28021" y="1138862"/>
                  </a:lnTo>
                  <a:lnTo>
                    <a:pt x="79797" y="1103014"/>
                  </a:lnTo>
                  <a:lnTo>
                    <a:pt x="1444466" y="11189"/>
                  </a:lnTo>
                  <a:lnTo>
                    <a:pt x="1474513" y="0"/>
                  </a:lnTo>
                  <a:lnTo>
                    <a:pt x="1500908" y="7285"/>
                  </a:lnTo>
                  <a:lnTo>
                    <a:pt x="1513671" y="25809"/>
                  </a:lnTo>
                  <a:lnTo>
                    <a:pt x="1502820" y="48336"/>
                  </a:lnTo>
                  <a:lnTo>
                    <a:pt x="667263" y="759439"/>
                  </a:lnTo>
                  <a:lnTo>
                    <a:pt x="89028" y="1231732"/>
                  </a:lnTo>
                  <a:lnTo>
                    <a:pt x="70764" y="1240517"/>
                  </a:lnTo>
                  <a:lnTo>
                    <a:pt x="48516" y="1243411"/>
                  </a:lnTo>
                  <a:close/>
                </a:path>
              </a:pathLst>
            </a:custGeom>
            <a:solidFill>
              <a:srgbClr val="45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27">
              <a:extLst>
                <a:ext uri="{FF2B5EF4-FFF2-40B4-BE49-F238E27FC236}">
                  <a16:creationId xmlns:a16="http://schemas.microsoft.com/office/drawing/2014/main" id="{6D24D096-F2CE-4BBA-B0D3-3F1A2DB8E5D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11676" y="1957470"/>
              <a:ext cx="395758" cy="342284"/>
            </a:xfrm>
            <a:prstGeom prst="rect">
              <a:avLst/>
            </a:prstGeom>
          </p:spPr>
        </p:pic>
        <p:pic>
          <p:nvPicPr>
            <p:cNvPr id="19" name="object 28">
              <a:extLst>
                <a:ext uri="{FF2B5EF4-FFF2-40B4-BE49-F238E27FC236}">
                  <a16:creationId xmlns:a16="http://schemas.microsoft.com/office/drawing/2014/main" id="{8A6879A7-0418-42E2-B58F-1F442E8721D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54907" y="1620554"/>
              <a:ext cx="1454485" cy="828051"/>
            </a:xfrm>
            <a:prstGeom prst="rect">
              <a:avLst/>
            </a:prstGeom>
          </p:spPr>
        </p:pic>
        <p:pic>
          <p:nvPicPr>
            <p:cNvPr id="20" name="object 29">
              <a:extLst>
                <a:ext uri="{FF2B5EF4-FFF2-40B4-BE49-F238E27FC236}">
                  <a16:creationId xmlns:a16="http://schemas.microsoft.com/office/drawing/2014/main" id="{AB573259-9EE2-487C-8332-D46F5EEA86C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72184" y="1690551"/>
              <a:ext cx="1429443" cy="743147"/>
            </a:xfrm>
            <a:prstGeom prst="rect">
              <a:avLst/>
            </a:prstGeom>
          </p:spPr>
        </p:pic>
        <p:pic>
          <p:nvPicPr>
            <p:cNvPr id="21" name="object 30">
              <a:extLst>
                <a:ext uri="{FF2B5EF4-FFF2-40B4-BE49-F238E27FC236}">
                  <a16:creationId xmlns:a16="http://schemas.microsoft.com/office/drawing/2014/main" id="{FE4E6221-9578-4D03-B317-BD0323F726E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84635" y="2267213"/>
              <a:ext cx="78277" cy="189269"/>
            </a:xfrm>
            <a:prstGeom prst="rect">
              <a:avLst/>
            </a:prstGeom>
          </p:spPr>
        </p:pic>
        <p:pic>
          <p:nvPicPr>
            <p:cNvPr id="22" name="object 31">
              <a:extLst>
                <a:ext uri="{FF2B5EF4-FFF2-40B4-BE49-F238E27FC236}">
                  <a16:creationId xmlns:a16="http://schemas.microsoft.com/office/drawing/2014/main" id="{AF7C4258-720C-46BE-9000-A32E7797FCC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36249" y="2086048"/>
              <a:ext cx="115634" cy="129457"/>
            </a:xfrm>
            <a:prstGeom prst="rect">
              <a:avLst/>
            </a:prstGeom>
          </p:spPr>
        </p:pic>
        <p:pic>
          <p:nvPicPr>
            <p:cNvPr id="23" name="object 32">
              <a:extLst>
                <a:ext uri="{FF2B5EF4-FFF2-40B4-BE49-F238E27FC236}">
                  <a16:creationId xmlns:a16="http://schemas.microsoft.com/office/drawing/2014/main" id="{8E809432-D390-42CC-BD71-B9DF728F291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650265" y="2097328"/>
              <a:ext cx="96445" cy="105067"/>
            </a:xfrm>
            <a:prstGeom prst="rect">
              <a:avLst/>
            </a:prstGeom>
          </p:spPr>
        </p:pic>
        <p:sp>
          <p:nvSpPr>
            <p:cNvPr id="24" name="object 33">
              <a:extLst>
                <a:ext uri="{FF2B5EF4-FFF2-40B4-BE49-F238E27FC236}">
                  <a16:creationId xmlns:a16="http://schemas.microsoft.com/office/drawing/2014/main" id="{CCECF0C1-33D7-4C31-A177-5B4F9E43C4E2}"/>
                </a:ext>
              </a:extLst>
            </p:cNvPr>
            <p:cNvSpPr/>
            <p:nvPr/>
          </p:nvSpPr>
          <p:spPr>
            <a:xfrm>
              <a:off x="16244787" y="1051543"/>
              <a:ext cx="988694" cy="759460"/>
            </a:xfrm>
            <a:custGeom>
              <a:avLst/>
              <a:gdLst/>
              <a:ahLst/>
              <a:cxnLst/>
              <a:rect l="l" t="t" r="r" b="b"/>
              <a:pathLst>
                <a:path w="988694" h="759460">
                  <a:moveTo>
                    <a:pt x="142056" y="759407"/>
                  </a:moveTo>
                  <a:lnTo>
                    <a:pt x="0" y="744165"/>
                  </a:lnTo>
                  <a:lnTo>
                    <a:pt x="919250" y="11163"/>
                  </a:lnTo>
                  <a:lnTo>
                    <a:pt x="949319" y="0"/>
                  </a:lnTo>
                  <a:lnTo>
                    <a:pt x="975712" y="7282"/>
                  </a:lnTo>
                  <a:lnTo>
                    <a:pt x="988463" y="25792"/>
                  </a:lnTo>
                  <a:lnTo>
                    <a:pt x="977605" y="48310"/>
                  </a:lnTo>
                  <a:lnTo>
                    <a:pt x="142056" y="759407"/>
                  </a:lnTo>
                  <a:close/>
                </a:path>
              </a:pathLst>
            </a:custGeom>
            <a:solidFill>
              <a:srgbClr val="45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34">
              <a:extLst>
                <a:ext uri="{FF2B5EF4-FFF2-40B4-BE49-F238E27FC236}">
                  <a16:creationId xmlns:a16="http://schemas.microsoft.com/office/drawing/2014/main" id="{5B6445D0-8D03-4984-9306-DB0A92446E1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08523" y="2057641"/>
              <a:ext cx="234210" cy="176119"/>
            </a:xfrm>
            <a:prstGeom prst="rect">
              <a:avLst/>
            </a:prstGeom>
          </p:spPr>
        </p:pic>
        <p:pic>
          <p:nvPicPr>
            <p:cNvPr id="26" name="object 35">
              <a:extLst>
                <a:ext uri="{FF2B5EF4-FFF2-40B4-BE49-F238E27FC236}">
                  <a16:creationId xmlns:a16="http://schemas.microsoft.com/office/drawing/2014/main" id="{52B24CE6-2664-490E-9F71-A94D7BA6BFA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43966" y="2492273"/>
              <a:ext cx="1448347" cy="385894"/>
            </a:xfrm>
            <a:prstGeom prst="rect">
              <a:avLst/>
            </a:prstGeom>
          </p:spPr>
        </p:pic>
        <p:pic>
          <p:nvPicPr>
            <p:cNvPr id="27" name="object 36">
              <a:extLst>
                <a:ext uri="{FF2B5EF4-FFF2-40B4-BE49-F238E27FC236}">
                  <a16:creationId xmlns:a16="http://schemas.microsoft.com/office/drawing/2014/main" id="{DC115ECB-4B52-479E-B246-F2235E6DB840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84552" y="1070694"/>
              <a:ext cx="1116483" cy="9304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8948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-5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Confidencialidad y protección del denunciante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053230" y="1817587"/>
            <a:ext cx="7996689" cy="607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800" dirty="0"/>
              <a:t>Todas las entidades mencionadas tienen mecanismos para garantizar la </a:t>
            </a:r>
            <a:r>
              <a:rPr lang="es-CO" sz="2800" b="1" dirty="0"/>
              <a:t>confidencialidad</a:t>
            </a:r>
            <a:r>
              <a:rPr lang="es-CO" sz="2800" dirty="0"/>
              <a:t> de la información y la </a:t>
            </a:r>
            <a:r>
              <a:rPr lang="es-CO" sz="2800" b="1" dirty="0"/>
              <a:t>protección del denunciante</a:t>
            </a:r>
            <a:r>
              <a:rPr lang="es-CO" sz="2800" dirty="0"/>
              <a:t>. Puedes optar por presentar una denuncia anónima, aunque en algunos casos, proporcionar tus datos puede facilitar la investigación y la comunicación para solicitar más información.</a:t>
            </a:r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37">
            <a:extLst>
              <a:ext uri="{FF2B5EF4-FFF2-40B4-BE49-F238E27FC236}">
                <a16:creationId xmlns:a16="http://schemas.microsoft.com/office/drawing/2014/main" id="{9A7FFBCD-CA50-43C5-918E-D1201BF6E64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9592" y="2353424"/>
            <a:ext cx="2332081" cy="249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51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-5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Pasos generales para presentar una denuncia: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133242" y="1009469"/>
            <a:ext cx="6096000" cy="877996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b="1" dirty="0"/>
              <a:t> </a:t>
            </a:r>
            <a:r>
              <a:rPr lang="es-CO" sz="2000" b="1" dirty="0"/>
              <a:t>1 . Identifica la entidad competente:</a:t>
            </a:r>
            <a:r>
              <a:rPr lang="es-CO" sz="2000" dirty="0"/>
              <a:t> Según la naturaleza de la denuncia (conducta de funcionarios, manejo de recursos, delito penal, etc.).</a:t>
            </a:r>
          </a:p>
          <a:p>
            <a:endParaRPr lang="es-ES" sz="2000" dirty="0"/>
          </a:p>
          <a:p>
            <a:r>
              <a:rPr lang="es-ES" sz="2000" b="1" dirty="0"/>
              <a:t>2</a:t>
            </a:r>
            <a:r>
              <a:rPr lang="es-CO" sz="2000" b="1" dirty="0"/>
              <a:t>. Reúne la información:</a:t>
            </a:r>
            <a:r>
              <a:rPr lang="es-CO" sz="2000" dirty="0"/>
              <a:t> Cuanta más información y pruebas tengas, mejor.</a:t>
            </a:r>
          </a:p>
          <a:p>
            <a:endParaRPr lang="es-ES" sz="2000" dirty="0"/>
          </a:p>
          <a:p>
            <a:r>
              <a:rPr lang="es-ES" sz="2000" b="1" dirty="0"/>
              <a:t>3</a:t>
            </a:r>
            <a:r>
              <a:rPr lang="es-CO" sz="2000" dirty="0"/>
              <a:t>. </a:t>
            </a:r>
            <a:r>
              <a:rPr lang="es-CO" sz="2000" b="1" dirty="0"/>
              <a:t>Elige el canal de denuncia:</a:t>
            </a:r>
            <a:r>
              <a:rPr lang="es-CO" sz="2000" dirty="0"/>
              <a:t> Virtual, presencial o telefónico.</a:t>
            </a:r>
          </a:p>
          <a:p>
            <a:endParaRPr lang="es-ES" sz="2000" dirty="0"/>
          </a:p>
          <a:p>
            <a:r>
              <a:rPr lang="es-ES" sz="2000" b="1" dirty="0"/>
              <a:t>4</a:t>
            </a:r>
            <a:r>
              <a:rPr lang="es-CO" sz="2000" dirty="0"/>
              <a:t>.</a:t>
            </a:r>
            <a:r>
              <a:rPr lang="es-CO" sz="2000" b="1" dirty="0"/>
              <a:t> Presenta la denuncia:</a:t>
            </a:r>
            <a:r>
              <a:rPr lang="es-CO" sz="2000" dirty="0"/>
              <a:t> Sigue los pasos indicados por la entidad. Sé claro, conciso y objetivo en tu relato.</a:t>
            </a:r>
          </a:p>
          <a:p>
            <a:endParaRPr lang="es-ES" sz="2000" dirty="0"/>
          </a:p>
          <a:p>
            <a:r>
              <a:rPr lang="es-ES" sz="2000" b="1" dirty="0"/>
              <a:t>5</a:t>
            </a:r>
            <a:r>
              <a:rPr lang="es-ES" sz="2000" dirty="0"/>
              <a:t>. </a:t>
            </a:r>
            <a:r>
              <a:rPr lang="es-CO" sz="2000" b="1" dirty="0"/>
              <a:t>Haz seguimiento:</a:t>
            </a:r>
            <a:r>
              <a:rPr lang="es-CO" sz="2000" dirty="0"/>
              <a:t> Si es posible, pregunta por el número de radicado o caso para poder hacer seguimiento al avance de la investigación.</a:t>
            </a:r>
          </a:p>
          <a:p>
            <a:endParaRPr lang="es-CO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ject 13">
            <a:extLst>
              <a:ext uri="{FF2B5EF4-FFF2-40B4-BE49-F238E27FC236}">
                <a16:creationId xmlns:a16="http://schemas.microsoft.com/office/drawing/2014/main" id="{99FFFE4B-C6E0-41C2-97FB-CBE9EC9F5B1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0571" y="2532197"/>
            <a:ext cx="2005681" cy="21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27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41163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2943664" y="15737"/>
            <a:ext cx="90683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     Recomendaciones adicionales:</a:t>
            </a:r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133242" y="1009469"/>
            <a:ext cx="6096000" cy="699486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CO" sz="2400" b="1" dirty="0"/>
              <a:t>No temas denunciar:</a:t>
            </a:r>
            <a:r>
              <a:rPr lang="es-CO" sz="2400" dirty="0"/>
              <a:t> Tu acción es fundamental para la construcción de una sociedad más justa y transparente.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b="1" dirty="0"/>
              <a:t>Sé lo más específico posible:</a:t>
            </a:r>
            <a:r>
              <a:rPr lang="es-CO" sz="2400" dirty="0"/>
              <a:t> Los detalles ayudan a las autoridades a investigar de manera más efectiva.</a:t>
            </a:r>
          </a:p>
          <a:p>
            <a:pPr algn="just"/>
            <a:endParaRPr lang="es-ES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400" b="1" dirty="0"/>
              <a:t>Conserva copias:</a:t>
            </a:r>
            <a:r>
              <a:rPr lang="es-CO" sz="2400" dirty="0"/>
              <a:t> Si presentas la denuncia de forma presencial, solicita un radicado </a:t>
            </a:r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21">
            <a:extLst>
              <a:ext uri="{FF2B5EF4-FFF2-40B4-BE49-F238E27FC236}">
                <a16:creationId xmlns:a16="http://schemas.microsoft.com/office/drawing/2014/main" id="{131B78D3-F8CD-42EC-AB7B-B0347812709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1953" y="2436721"/>
            <a:ext cx="2111399" cy="198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55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11654" y="182880"/>
            <a:ext cx="12192000" cy="6895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/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/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/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redondeado 16">
            <a:extLst>
              <a:ext uri="{FF2B5EF4-FFF2-40B4-BE49-F238E27FC236}">
                <a16:creationId xmlns:a16="http://schemas.microsoft.com/office/drawing/2014/main" id="{F9B2B3CF-1A23-3712-3F51-F84EC6591131}"/>
              </a:ext>
            </a:extLst>
          </p:cNvPr>
          <p:cNvSpPr/>
          <p:nvPr/>
        </p:nvSpPr>
        <p:spPr>
          <a:xfrm>
            <a:off x="490166" y="324194"/>
            <a:ext cx="9769940" cy="1047406"/>
          </a:xfrm>
          <a:prstGeom prst="roundRect">
            <a:avLst>
              <a:gd name="adj" fmla="val 454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00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A66D8D5-C67B-EB2F-1CE4-BDBE9E4747D6}"/>
              </a:ext>
            </a:extLst>
          </p:cNvPr>
          <p:cNvSpPr/>
          <p:nvPr/>
        </p:nvSpPr>
        <p:spPr>
          <a:xfrm>
            <a:off x="573471" y="1990003"/>
            <a:ext cx="100647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400" dirty="0"/>
              <a:t>Objetivo.</a:t>
            </a:r>
          </a:p>
          <a:p>
            <a:pPr algn="just"/>
            <a:endParaRPr lang="es-ES" sz="24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400" dirty="0"/>
              <a:t>Alcance.</a:t>
            </a:r>
          </a:p>
          <a:p>
            <a:pPr algn="just"/>
            <a:endParaRPr lang="es-ES" sz="24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s-ES" sz="2400" dirty="0"/>
              <a:t>Definiciones.</a:t>
            </a:r>
          </a:p>
          <a:p>
            <a:pPr algn="just"/>
            <a:endParaRPr lang="es-ES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CO" sz="2400" dirty="0"/>
              <a:t> Canales para denunciar actos de corrupción</a:t>
            </a:r>
          </a:p>
          <a:p>
            <a:pPr algn="just"/>
            <a:endParaRPr lang="es-ES" sz="2400" dirty="0"/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s-CO" sz="2400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EE5543D-B48B-EFAB-9C36-F4F5410D378B}"/>
              </a:ext>
            </a:extLst>
          </p:cNvPr>
          <p:cNvSpPr/>
          <p:nvPr/>
        </p:nvSpPr>
        <p:spPr>
          <a:xfrm>
            <a:off x="490166" y="493954"/>
            <a:ext cx="96866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RUTA DE LA DENUNCIA : EL PROCESO PARA INVESTIGAR CASOS DE CORRUPCIÓN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4116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385442" y="1266072"/>
            <a:ext cx="7510658" cy="7425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800" dirty="0"/>
              <a:t>En Colombia, la investigación disciplinaria de hechos de corrupción es un proceso fundamental para garantizar la transparencia y la rendición de cuentas en la función pública. Este proceso busca determinar si un servidor público o ex servidor publico, ha incurrido en faltas disciplinarias relacionadas con actos de corrupción, y de ser así, imponer las sanciones correspondientes.</a:t>
            </a:r>
          </a:p>
          <a:p>
            <a:pPr algn="just"/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bject 14">
            <a:extLst>
              <a:ext uri="{FF2B5EF4-FFF2-40B4-BE49-F238E27FC236}">
                <a16:creationId xmlns:a16="http://schemas.microsoft.com/office/drawing/2014/main" id="{D4A9F3FF-ED07-42B8-B5AA-21F6D2950E41}"/>
              </a:ext>
            </a:extLst>
          </p:cNvPr>
          <p:cNvSpPr/>
          <p:nvPr/>
        </p:nvSpPr>
        <p:spPr>
          <a:xfrm>
            <a:off x="214950" y="2289708"/>
            <a:ext cx="2804795" cy="2278583"/>
          </a:xfrm>
          <a:custGeom>
            <a:avLst/>
            <a:gdLst/>
            <a:ahLst/>
            <a:cxnLst/>
            <a:rect l="l" t="t" r="r" b="b"/>
            <a:pathLst>
              <a:path w="2804795" h="3071495">
                <a:moveTo>
                  <a:pt x="606450" y="1392301"/>
                </a:moveTo>
                <a:lnTo>
                  <a:pt x="572630" y="1343456"/>
                </a:lnTo>
                <a:lnTo>
                  <a:pt x="529463" y="1330540"/>
                </a:lnTo>
                <a:lnTo>
                  <a:pt x="506755" y="1327607"/>
                </a:lnTo>
                <a:lnTo>
                  <a:pt x="457250" y="1316901"/>
                </a:lnTo>
                <a:lnTo>
                  <a:pt x="407377" y="1308785"/>
                </a:lnTo>
                <a:lnTo>
                  <a:pt x="357238" y="1302385"/>
                </a:lnTo>
                <a:lnTo>
                  <a:pt x="256667" y="1291094"/>
                </a:lnTo>
                <a:lnTo>
                  <a:pt x="204571" y="1283703"/>
                </a:lnTo>
                <a:lnTo>
                  <a:pt x="152323" y="1275943"/>
                </a:lnTo>
                <a:lnTo>
                  <a:pt x="99961" y="1270215"/>
                </a:lnTo>
                <a:lnTo>
                  <a:pt x="47548" y="1268895"/>
                </a:lnTo>
                <a:lnTo>
                  <a:pt x="17576" y="1283004"/>
                </a:lnTo>
                <a:lnTo>
                  <a:pt x="889" y="1310779"/>
                </a:lnTo>
                <a:lnTo>
                  <a:pt x="0" y="1343240"/>
                </a:lnTo>
                <a:lnTo>
                  <a:pt x="17424" y="1371396"/>
                </a:lnTo>
                <a:lnTo>
                  <a:pt x="46850" y="1390853"/>
                </a:lnTo>
                <a:lnTo>
                  <a:pt x="79476" y="1403819"/>
                </a:lnTo>
                <a:lnTo>
                  <a:pt x="113944" y="1411998"/>
                </a:lnTo>
                <a:lnTo>
                  <a:pt x="148932" y="1417066"/>
                </a:lnTo>
                <a:lnTo>
                  <a:pt x="211632" y="1428572"/>
                </a:lnTo>
                <a:lnTo>
                  <a:pt x="243001" y="1434147"/>
                </a:lnTo>
                <a:lnTo>
                  <a:pt x="274497" y="1439151"/>
                </a:lnTo>
                <a:lnTo>
                  <a:pt x="318096" y="1445056"/>
                </a:lnTo>
                <a:lnTo>
                  <a:pt x="361632" y="1451190"/>
                </a:lnTo>
                <a:lnTo>
                  <a:pt x="404901" y="1458722"/>
                </a:lnTo>
                <a:lnTo>
                  <a:pt x="447687" y="1468843"/>
                </a:lnTo>
                <a:lnTo>
                  <a:pt x="474078" y="1474368"/>
                </a:lnTo>
                <a:lnTo>
                  <a:pt x="500786" y="1480159"/>
                </a:lnTo>
                <a:lnTo>
                  <a:pt x="527570" y="1483207"/>
                </a:lnTo>
                <a:lnTo>
                  <a:pt x="554228" y="1480515"/>
                </a:lnTo>
                <a:lnTo>
                  <a:pt x="586333" y="1461096"/>
                </a:lnTo>
                <a:lnTo>
                  <a:pt x="604481" y="1429080"/>
                </a:lnTo>
                <a:lnTo>
                  <a:pt x="606450" y="1392301"/>
                </a:lnTo>
                <a:close/>
              </a:path>
              <a:path w="2804795" h="3071495">
                <a:moveTo>
                  <a:pt x="778370" y="800976"/>
                </a:moveTo>
                <a:lnTo>
                  <a:pt x="758418" y="762965"/>
                </a:lnTo>
                <a:lnTo>
                  <a:pt x="719861" y="726655"/>
                </a:lnTo>
                <a:lnTo>
                  <a:pt x="675690" y="692899"/>
                </a:lnTo>
                <a:lnTo>
                  <a:pt x="638911" y="662546"/>
                </a:lnTo>
                <a:lnTo>
                  <a:pt x="608787" y="637006"/>
                </a:lnTo>
                <a:lnTo>
                  <a:pt x="578243" y="612013"/>
                </a:lnTo>
                <a:lnTo>
                  <a:pt x="547154" y="587679"/>
                </a:lnTo>
                <a:lnTo>
                  <a:pt x="515416" y="564146"/>
                </a:lnTo>
                <a:lnTo>
                  <a:pt x="486371" y="539546"/>
                </a:lnTo>
                <a:lnTo>
                  <a:pt x="455942" y="514286"/>
                </a:lnTo>
                <a:lnTo>
                  <a:pt x="422630" y="496951"/>
                </a:lnTo>
                <a:lnTo>
                  <a:pt x="384949" y="496239"/>
                </a:lnTo>
                <a:lnTo>
                  <a:pt x="354698" y="520433"/>
                </a:lnTo>
                <a:lnTo>
                  <a:pt x="344360" y="548106"/>
                </a:lnTo>
                <a:lnTo>
                  <a:pt x="350126" y="578154"/>
                </a:lnTo>
                <a:lnTo>
                  <a:pt x="394677" y="640676"/>
                </a:lnTo>
                <a:lnTo>
                  <a:pt x="425843" y="670814"/>
                </a:lnTo>
                <a:lnTo>
                  <a:pt x="457809" y="698627"/>
                </a:lnTo>
                <a:lnTo>
                  <a:pt x="486791" y="722960"/>
                </a:lnTo>
                <a:lnTo>
                  <a:pt x="508952" y="742632"/>
                </a:lnTo>
                <a:lnTo>
                  <a:pt x="544626" y="774585"/>
                </a:lnTo>
                <a:lnTo>
                  <a:pt x="616546" y="837831"/>
                </a:lnTo>
                <a:lnTo>
                  <a:pt x="652373" y="869607"/>
                </a:lnTo>
                <a:lnTo>
                  <a:pt x="666343" y="879551"/>
                </a:lnTo>
                <a:lnTo>
                  <a:pt x="682028" y="886167"/>
                </a:lnTo>
                <a:lnTo>
                  <a:pt x="698754" y="889177"/>
                </a:lnTo>
                <a:lnTo>
                  <a:pt x="715899" y="888326"/>
                </a:lnTo>
                <a:lnTo>
                  <a:pt x="743724" y="877836"/>
                </a:lnTo>
                <a:lnTo>
                  <a:pt x="765060" y="857465"/>
                </a:lnTo>
                <a:lnTo>
                  <a:pt x="777430" y="830694"/>
                </a:lnTo>
                <a:lnTo>
                  <a:pt x="778370" y="800976"/>
                </a:lnTo>
                <a:close/>
              </a:path>
              <a:path w="2804795" h="3071495">
                <a:moveTo>
                  <a:pt x="1416138" y="506577"/>
                </a:moveTo>
                <a:lnTo>
                  <a:pt x="1412316" y="453377"/>
                </a:lnTo>
                <a:lnTo>
                  <a:pt x="1409865" y="401993"/>
                </a:lnTo>
                <a:lnTo>
                  <a:pt x="1408455" y="350558"/>
                </a:lnTo>
                <a:lnTo>
                  <a:pt x="1406652" y="247688"/>
                </a:lnTo>
                <a:lnTo>
                  <a:pt x="1404899" y="204330"/>
                </a:lnTo>
                <a:lnTo>
                  <a:pt x="1402422" y="160972"/>
                </a:lnTo>
                <a:lnTo>
                  <a:pt x="1400352" y="117627"/>
                </a:lnTo>
                <a:lnTo>
                  <a:pt x="1399882" y="74269"/>
                </a:lnTo>
                <a:lnTo>
                  <a:pt x="1398130" y="59016"/>
                </a:lnTo>
                <a:lnTo>
                  <a:pt x="1392859" y="44284"/>
                </a:lnTo>
                <a:lnTo>
                  <a:pt x="1384757" y="30873"/>
                </a:lnTo>
                <a:lnTo>
                  <a:pt x="1374521" y="19507"/>
                </a:lnTo>
                <a:lnTo>
                  <a:pt x="1333461" y="0"/>
                </a:lnTo>
                <a:lnTo>
                  <a:pt x="1290243" y="7277"/>
                </a:lnTo>
                <a:lnTo>
                  <a:pt x="1256753" y="35661"/>
                </a:lnTo>
                <a:lnTo>
                  <a:pt x="1244930" y="79514"/>
                </a:lnTo>
                <a:lnTo>
                  <a:pt x="1246860" y="128485"/>
                </a:lnTo>
                <a:lnTo>
                  <a:pt x="1251940" y="226352"/>
                </a:lnTo>
                <a:lnTo>
                  <a:pt x="1253947" y="275297"/>
                </a:lnTo>
                <a:lnTo>
                  <a:pt x="1254836" y="324294"/>
                </a:lnTo>
                <a:lnTo>
                  <a:pt x="1256728" y="370598"/>
                </a:lnTo>
                <a:lnTo>
                  <a:pt x="1258150" y="417207"/>
                </a:lnTo>
                <a:lnTo>
                  <a:pt x="1260716" y="463753"/>
                </a:lnTo>
                <a:lnTo>
                  <a:pt x="1265986" y="509828"/>
                </a:lnTo>
                <a:lnTo>
                  <a:pt x="1275562" y="555053"/>
                </a:lnTo>
                <a:lnTo>
                  <a:pt x="1275727" y="554977"/>
                </a:lnTo>
                <a:lnTo>
                  <a:pt x="1284338" y="569036"/>
                </a:lnTo>
                <a:lnTo>
                  <a:pt x="1295755" y="580898"/>
                </a:lnTo>
                <a:lnTo>
                  <a:pt x="1309687" y="589978"/>
                </a:lnTo>
                <a:lnTo>
                  <a:pt x="1325765" y="595731"/>
                </a:lnTo>
                <a:lnTo>
                  <a:pt x="1349908" y="597077"/>
                </a:lnTo>
                <a:lnTo>
                  <a:pt x="1372628" y="590613"/>
                </a:lnTo>
                <a:lnTo>
                  <a:pt x="1392212" y="577316"/>
                </a:lnTo>
                <a:lnTo>
                  <a:pt x="1406918" y="558152"/>
                </a:lnTo>
                <a:lnTo>
                  <a:pt x="1414830" y="532892"/>
                </a:lnTo>
                <a:lnTo>
                  <a:pt x="1416138" y="506577"/>
                </a:lnTo>
                <a:close/>
              </a:path>
              <a:path w="2804795" h="3071495">
                <a:moveTo>
                  <a:pt x="1876386" y="1254594"/>
                </a:moveTo>
                <a:lnTo>
                  <a:pt x="1866341" y="1206093"/>
                </a:lnTo>
                <a:lnTo>
                  <a:pt x="1866011" y="1204480"/>
                </a:lnTo>
                <a:lnTo>
                  <a:pt x="1841919" y="1160691"/>
                </a:lnTo>
                <a:lnTo>
                  <a:pt x="1801812" y="1128128"/>
                </a:lnTo>
                <a:lnTo>
                  <a:pt x="1759165" y="1113650"/>
                </a:lnTo>
                <a:lnTo>
                  <a:pt x="1721650" y="1113053"/>
                </a:lnTo>
                <a:lnTo>
                  <a:pt x="1721650" y="1273098"/>
                </a:lnTo>
                <a:lnTo>
                  <a:pt x="1719783" y="1307693"/>
                </a:lnTo>
                <a:lnTo>
                  <a:pt x="1713649" y="1341564"/>
                </a:lnTo>
                <a:lnTo>
                  <a:pt x="1703501" y="1374470"/>
                </a:lnTo>
                <a:lnTo>
                  <a:pt x="1689557" y="1406144"/>
                </a:lnTo>
                <a:lnTo>
                  <a:pt x="1686915" y="1370355"/>
                </a:lnTo>
                <a:lnTo>
                  <a:pt x="1688071" y="1333588"/>
                </a:lnTo>
                <a:lnTo>
                  <a:pt x="1698002" y="1299845"/>
                </a:lnTo>
                <a:lnTo>
                  <a:pt x="1721650" y="1273098"/>
                </a:lnTo>
                <a:lnTo>
                  <a:pt x="1721650" y="1113053"/>
                </a:lnTo>
                <a:lnTo>
                  <a:pt x="1673567" y="1124102"/>
                </a:lnTo>
                <a:lnTo>
                  <a:pt x="1634223" y="1145159"/>
                </a:lnTo>
                <a:lnTo>
                  <a:pt x="1599603" y="1174191"/>
                </a:lnTo>
                <a:lnTo>
                  <a:pt x="1571498" y="1209281"/>
                </a:lnTo>
                <a:lnTo>
                  <a:pt x="1551736" y="1248460"/>
                </a:lnTo>
                <a:lnTo>
                  <a:pt x="1537081" y="1296873"/>
                </a:lnTo>
                <a:lnTo>
                  <a:pt x="1531213" y="1346733"/>
                </a:lnTo>
                <a:lnTo>
                  <a:pt x="1532051" y="1397444"/>
                </a:lnTo>
                <a:lnTo>
                  <a:pt x="1537538" y="1448384"/>
                </a:lnTo>
                <a:lnTo>
                  <a:pt x="1545615" y="1498942"/>
                </a:lnTo>
                <a:lnTo>
                  <a:pt x="1554200" y="1548485"/>
                </a:lnTo>
                <a:lnTo>
                  <a:pt x="1544967" y="1552778"/>
                </a:lnTo>
                <a:lnTo>
                  <a:pt x="1535696" y="1556918"/>
                </a:lnTo>
                <a:lnTo>
                  <a:pt x="1526374" y="1560918"/>
                </a:lnTo>
                <a:lnTo>
                  <a:pt x="1516989" y="1564792"/>
                </a:lnTo>
                <a:lnTo>
                  <a:pt x="1508848" y="1527378"/>
                </a:lnTo>
                <a:lnTo>
                  <a:pt x="1506308" y="1515719"/>
                </a:lnTo>
                <a:lnTo>
                  <a:pt x="1493786" y="1464678"/>
                </a:lnTo>
                <a:lnTo>
                  <a:pt x="1478318" y="1413637"/>
                </a:lnTo>
                <a:lnTo>
                  <a:pt x="1458798" y="1364538"/>
                </a:lnTo>
                <a:lnTo>
                  <a:pt x="1434096" y="1319377"/>
                </a:lnTo>
                <a:lnTo>
                  <a:pt x="1431480" y="1316062"/>
                </a:lnTo>
                <a:lnTo>
                  <a:pt x="1403108" y="1280096"/>
                </a:lnTo>
                <a:lnTo>
                  <a:pt x="1367548" y="1256347"/>
                </a:lnTo>
                <a:lnTo>
                  <a:pt x="1367548" y="1592821"/>
                </a:lnTo>
                <a:lnTo>
                  <a:pt x="1320050" y="1590865"/>
                </a:lnTo>
                <a:lnTo>
                  <a:pt x="1283639" y="1577987"/>
                </a:lnTo>
                <a:lnTo>
                  <a:pt x="1240180" y="1529664"/>
                </a:lnTo>
                <a:lnTo>
                  <a:pt x="1229461" y="1468335"/>
                </a:lnTo>
                <a:lnTo>
                  <a:pt x="1233944" y="1439176"/>
                </a:lnTo>
                <a:lnTo>
                  <a:pt x="1243711" y="1414437"/>
                </a:lnTo>
                <a:lnTo>
                  <a:pt x="1257782" y="1396669"/>
                </a:lnTo>
                <a:lnTo>
                  <a:pt x="1275194" y="1388452"/>
                </a:lnTo>
                <a:lnTo>
                  <a:pt x="1294980" y="1392313"/>
                </a:lnTo>
                <a:lnTo>
                  <a:pt x="1321142" y="1433372"/>
                </a:lnTo>
                <a:lnTo>
                  <a:pt x="1341323" y="1486789"/>
                </a:lnTo>
                <a:lnTo>
                  <a:pt x="1356474" y="1543100"/>
                </a:lnTo>
                <a:lnTo>
                  <a:pt x="1367548" y="1592821"/>
                </a:lnTo>
                <a:lnTo>
                  <a:pt x="1367548" y="1256347"/>
                </a:lnTo>
                <a:lnTo>
                  <a:pt x="1363814" y="1253845"/>
                </a:lnTo>
                <a:lnTo>
                  <a:pt x="1322616" y="1238440"/>
                </a:lnTo>
                <a:lnTo>
                  <a:pt x="1280807" y="1233246"/>
                </a:lnTo>
                <a:lnTo>
                  <a:pt x="1239697" y="1237615"/>
                </a:lnTo>
                <a:lnTo>
                  <a:pt x="1200569" y="1250950"/>
                </a:lnTo>
                <a:lnTo>
                  <a:pt x="1164742" y="1272603"/>
                </a:lnTo>
                <a:lnTo>
                  <a:pt x="1133487" y="1301953"/>
                </a:lnTo>
                <a:lnTo>
                  <a:pt x="1108125" y="1338376"/>
                </a:lnTo>
                <a:lnTo>
                  <a:pt x="1089952" y="1381226"/>
                </a:lnTo>
                <a:lnTo>
                  <a:pt x="1078572" y="1429385"/>
                </a:lnTo>
                <a:lnTo>
                  <a:pt x="1074305" y="1475778"/>
                </a:lnTo>
                <a:lnTo>
                  <a:pt x="1076782" y="1519974"/>
                </a:lnTo>
                <a:lnTo>
                  <a:pt x="1085634" y="1561553"/>
                </a:lnTo>
                <a:lnTo>
                  <a:pt x="1100493" y="1600085"/>
                </a:lnTo>
                <a:lnTo>
                  <a:pt x="1120978" y="1635150"/>
                </a:lnTo>
                <a:lnTo>
                  <a:pt x="1146708" y="1666316"/>
                </a:lnTo>
                <a:lnTo>
                  <a:pt x="1177340" y="1693151"/>
                </a:lnTo>
                <a:lnTo>
                  <a:pt x="1212469" y="1715223"/>
                </a:lnTo>
                <a:lnTo>
                  <a:pt x="1251737" y="1732114"/>
                </a:lnTo>
                <a:lnTo>
                  <a:pt x="1294790" y="1743405"/>
                </a:lnTo>
                <a:lnTo>
                  <a:pt x="1341221" y="1748663"/>
                </a:lnTo>
                <a:lnTo>
                  <a:pt x="1390675" y="1747443"/>
                </a:lnTo>
                <a:lnTo>
                  <a:pt x="1396707" y="1799120"/>
                </a:lnTo>
                <a:lnTo>
                  <a:pt x="1402283" y="1850923"/>
                </a:lnTo>
                <a:lnTo>
                  <a:pt x="1408036" y="1902726"/>
                </a:lnTo>
                <a:lnTo>
                  <a:pt x="1414526" y="1954403"/>
                </a:lnTo>
                <a:lnTo>
                  <a:pt x="1422349" y="2005825"/>
                </a:lnTo>
                <a:lnTo>
                  <a:pt x="1432102" y="2056815"/>
                </a:lnTo>
                <a:lnTo>
                  <a:pt x="1453286" y="2089353"/>
                </a:lnTo>
                <a:lnTo>
                  <a:pt x="1486128" y="2103348"/>
                </a:lnTo>
                <a:lnTo>
                  <a:pt x="1521714" y="2099729"/>
                </a:lnTo>
                <a:lnTo>
                  <a:pt x="1551063" y="2079409"/>
                </a:lnTo>
                <a:lnTo>
                  <a:pt x="1565236" y="2043303"/>
                </a:lnTo>
                <a:lnTo>
                  <a:pt x="1564017" y="1989594"/>
                </a:lnTo>
                <a:lnTo>
                  <a:pt x="1560436" y="1935937"/>
                </a:lnTo>
                <a:lnTo>
                  <a:pt x="1555292" y="1882317"/>
                </a:lnTo>
                <a:lnTo>
                  <a:pt x="1549450" y="1828711"/>
                </a:lnTo>
                <a:lnTo>
                  <a:pt x="1543735" y="1775129"/>
                </a:lnTo>
                <a:lnTo>
                  <a:pt x="1538986" y="1721535"/>
                </a:lnTo>
                <a:lnTo>
                  <a:pt x="1551533" y="1717332"/>
                </a:lnTo>
                <a:lnTo>
                  <a:pt x="1564005" y="1712874"/>
                </a:lnTo>
                <a:lnTo>
                  <a:pt x="1576362" y="1708137"/>
                </a:lnTo>
                <a:lnTo>
                  <a:pt x="1588592" y="1703070"/>
                </a:lnTo>
                <a:lnTo>
                  <a:pt x="1595107" y="1700250"/>
                </a:lnTo>
                <a:lnTo>
                  <a:pt x="1610436" y="1745780"/>
                </a:lnTo>
                <a:lnTo>
                  <a:pt x="1627174" y="1790814"/>
                </a:lnTo>
                <a:lnTo>
                  <a:pt x="1644840" y="1835505"/>
                </a:lnTo>
                <a:lnTo>
                  <a:pt x="1662963" y="1879993"/>
                </a:lnTo>
                <a:lnTo>
                  <a:pt x="1674888" y="1915795"/>
                </a:lnTo>
                <a:lnTo>
                  <a:pt x="1684883" y="1952879"/>
                </a:lnTo>
                <a:lnTo>
                  <a:pt x="1697088" y="1986965"/>
                </a:lnTo>
                <a:lnTo>
                  <a:pt x="1715668" y="2013737"/>
                </a:lnTo>
                <a:lnTo>
                  <a:pt x="1744751" y="2028888"/>
                </a:lnTo>
                <a:lnTo>
                  <a:pt x="1788477" y="2028126"/>
                </a:lnTo>
                <a:lnTo>
                  <a:pt x="1825269" y="2004860"/>
                </a:lnTo>
                <a:lnTo>
                  <a:pt x="1840242" y="1971725"/>
                </a:lnTo>
                <a:lnTo>
                  <a:pt x="1839760" y="1932660"/>
                </a:lnTo>
                <a:lnTo>
                  <a:pt x="1830197" y="1891652"/>
                </a:lnTo>
                <a:lnTo>
                  <a:pt x="1817903" y="1852663"/>
                </a:lnTo>
                <a:lnTo>
                  <a:pt x="1799221" y="1804809"/>
                </a:lnTo>
                <a:lnTo>
                  <a:pt x="1780438" y="1756956"/>
                </a:lnTo>
                <a:lnTo>
                  <a:pt x="1762264" y="1708899"/>
                </a:lnTo>
                <a:lnTo>
                  <a:pt x="1745361" y="1660398"/>
                </a:lnTo>
                <a:lnTo>
                  <a:pt x="1736191" y="1630197"/>
                </a:lnTo>
                <a:lnTo>
                  <a:pt x="1730438" y="1611249"/>
                </a:lnTo>
                <a:lnTo>
                  <a:pt x="1763585" y="1575054"/>
                </a:lnTo>
                <a:lnTo>
                  <a:pt x="1793328" y="1535671"/>
                </a:lnTo>
                <a:lnTo>
                  <a:pt x="1819211" y="1493545"/>
                </a:lnTo>
                <a:lnTo>
                  <a:pt x="1840788" y="1449108"/>
                </a:lnTo>
                <a:lnTo>
                  <a:pt x="1855368" y="1409014"/>
                </a:lnTo>
                <a:lnTo>
                  <a:pt x="1857641" y="1402765"/>
                </a:lnTo>
                <a:lnTo>
                  <a:pt x="1869313" y="1354975"/>
                </a:lnTo>
                <a:lnTo>
                  <a:pt x="1873542" y="1320939"/>
                </a:lnTo>
                <a:lnTo>
                  <a:pt x="1875383" y="1306156"/>
                </a:lnTo>
                <a:lnTo>
                  <a:pt x="1876386" y="1254594"/>
                </a:lnTo>
                <a:close/>
              </a:path>
              <a:path w="2804795" h="3071495">
                <a:moveTo>
                  <a:pt x="2125459" y="2674975"/>
                </a:moveTo>
                <a:lnTo>
                  <a:pt x="2124202" y="2642539"/>
                </a:lnTo>
                <a:lnTo>
                  <a:pt x="2110524" y="2612936"/>
                </a:lnTo>
                <a:lnTo>
                  <a:pt x="2086610" y="2590889"/>
                </a:lnTo>
                <a:lnTo>
                  <a:pt x="2054644" y="2581186"/>
                </a:lnTo>
                <a:lnTo>
                  <a:pt x="2016810" y="2588577"/>
                </a:lnTo>
                <a:lnTo>
                  <a:pt x="1967699" y="2603169"/>
                </a:lnTo>
                <a:lnTo>
                  <a:pt x="1918322" y="2617190"/>
                </a:lnTo>
                <a:lnTo>
                  <a:pt x="1868830" y="2631059"/>
                </a:lnTo>
                <a:lnTo>
                  <a:pt x="1819389" y="2645181"/>
                </a:lnTo>
                <a:lnTo>
                  <a:pt x="1770138" y="2659951"/>
                </a:lnTo>
                <a:lnTo>
                  <a:pt x="1721243" y="2675788"/>
                </a:lnTo>
                <a:lnTo>
                  <a:pt x="1672856" y="2693085"/>
                </a:lnTo>
                <a:lnTo>
                  <a:pt x="1635556" y="2705201"/>
                </a:lnTo>
                <a:lnTo>
                  <a:pt x="1597418" y="2715857"/>
                </a:lnTo>
                <a:lnTo>
                  <a:pt x="1560283" y="2728620"/>
                </a:lnTo>
                <a:lnTo>
                  <a:pt x="1525930" y="2747010"/>
                </a:lnTo>
                <a:lnTo>
                  <a:pt x="1503210" y="2811272"/>
                </a:lnTo>
                <a:lnTo>
                  <a:pt x="1517459" y="2843136"/>
                </a:lnTo>
                <a:lnTo>
                  <a:pt x="1546682" y="2863875"/>
                </a:lnTo>
                <a:lnTo>
                  <a:pt x="1589265" y="2868117"/>
                </a:lnTo>
                <a:lnTo>
                  <a:pt x="1632915" y="2860929"/>
                </a:lnTo>
                <a:lnTo>
                  <a:pt x="1676374" y="2848432"/>
                </a:lnTo>
                <a:lnTo>
                  <a:pt x="1718373" y="2836748"/>
                </a:lnTo>
                <a:lnTo>
                  <a:pt x="1769757" y="2819463"/>
                </a:lnTo>
                <a:lnTo>
                  <a:pt x="1821688" y="2803893"/>
                </a:lnTo>
                <a:lnTo>
                  <a:pt x="1873961" y="2789415"/>
                </a:lnTo>
                <a:lnTo>
                  <a:pt x="1926336" y="2775369"/>
                </a:lnTo>
                <a:lnTo>
                  <a:pt x="1978609" y="2761094"/>
                </a:lnTo>
                <a:lnTo>
                  <a:pt x="2030564" y="2745930"/>
                </a:lnTo>
                <a:lnTo>
                  <a:pt x="2081961" y="2729242"/>
                </a:lnTo>
                <a:lnTo>
                  <a:pt x="2112111" y="2705455"/>
                </a:lnTo>
                <a:lnTo>
                  <a:pt x="2125459" y="2674975"/>
                </a:lnTo>
                <a:close/>
              </a:path>
              <a:path w="2804795" h="3071495">
                <a:moveTo>
                  <a:pt x="2216023" y="2833052"/>
                </a:moveTo>
                <a:lnTo>
                  <a:pt x="2203869" y="2799588"/>
                </a:lnTo>
                <a:lnTo>
                  <a:pt x="2175814" y="2775381"/>
                </a:lnTo>
                <a:lnTo>
                  <a:pt x="2147011" y="2767317"/>
                </a:lnTo>
                <a:lnTo>
                  <a:pt x="2117572" y="2769895"/>
                </a:lnTo>
                <a:lnTo>
                  <a:pt x="2088159" y="2778036"/>
                </a:lnTo>
                <a:lnTo>
                  <a:pt x="2059419" y="2786697"/>
                </a:lnTo>
                <a:lnTo>
                  <a:pt x="2025777" y="2797391"/>
                </a:lnTo>
                <a:lnTo>
                  <a:pt x="1957997" y="2817101"/>
                </a:lnTo>
                <a:lnTo>
                  <a:pt x="1924329" y="2827655"/>
                </a:lnTo>
                <a:lnTo>
                  <a:pt x="1888248" y="2839415"/>
                </a:lnTo>
                <a:lnTo>
                  <a:pt x="1851558" y="2848902"/>
                </a:lnTo>
                <a:lnTo>
                  <a:pt x="1814741" y="2857868"/>
                </a:lnTo>
                <a:lnTo>
                  <a:pt x="1778254" y="2868104"/>
                </a:lnTo>
                <a:lnTo>
                  <a:pt x="1725472" y="2887319"/>
                </a:lnTo>
                <a:lnTo>
                  <a:pt x="1672120" y="2905379"/>
                </a:lnTo>
                <a:lnTo>
                  <a:pt x="1619402" y="2924860"/>
                </a:lnTo>
                <a:lnTo>
                  <a:pt x="1568551" y="2948317"/>
                </a:lnTo>
                <a:lnTo>
                  <a:pt x="1542275" y="2975457"/>
                </a:lnTo>
                <a:lnTo>
                  <a:pt x="1534553" y="3011195"/>
                </a:lnTo>
                <a:lnTo>
                  <a:pt x="1545653" y="3045422"/>
                </a:lnTo>
                <a:lnTo>
                  <a:pt x="1575828" y="3067977"/>
                </a:lnTo>
                <a:lnTo>
                  <a:pt x="1613446" y="3071076"/>
                </a:lnTo>
                <a:lnTo>
                  <a:pt x="1652473" y="3063417"/>
                </a:lnTo>
                <a:lnTo>
                  <a:pt x="1691551" y="3051403"/>
                </a:lnTo>
                <a:lnTo>
                  <a:pt x="1729282" y="3041472"/>
                </a:lnTo>
                <a:lnTo>
                  <a:pt x="1780070" y="3024797"/>
                </a:lnTo>
                <a:lnTo>
                  <a:pt x="1831327" y="3010154"/>
                </a:lnTo>
                <a:lnTo>
                  <a:pt x="1882978" y="2996895"/>
                </a:lnTo>
                <a:lnTo>
                  <a:pt x="1934870" y="2984322"/>
                </a:lnTo>
                <a:lnTo>
                  <a:pt x="1980298" y="2970466"/>
                </a:lnTo>
                <a:lnTo>
                  <a:pt x="2025827" y="2956966"/>
                </a:lnTo>
                <a:lnTo>
                  <a:pt x="2071420" y="2943745"/>
                </a:lnTo>
                <a:lnTo>
                  <a:pt x="2117102" y="2930766"/>
                </a:lnTo>
                <a:lnTo>
                  <a:pt x="2162848" y="2917939"/>
                </a:lnTo>
                <a:lnTo>
                  <a:pt x="2194941" y="2899321"/>
                </a:lnTo>
                <a:lnTo>
                  <a:pt x="2212860" y="2868663"/>
                </a:lnTo>
                <a:lnTo>
                  <a:pt x="2216023" y="2833052"/>
                </a:lnTo>
                <a:close/>
              </a:path>
              <a:path w="2804795" h="3071495">
                <a:moveTo>
                  <a:pt x="2293747" y="1491373"/>
                </a:moveTo>
                <a:lnTo>
                  <a:pt x="2292261" y="1441831"/>
                </a:lnTo>
                <a:lnTo>
                  <a:pt x="2287930" y="1392415"/>
                </a:lnTo>
                <a:lnTo>
                  <a:pt x="2280882" y="1343228"/>
                </a:lnTo>
                <a:lnTo>
                  <a:pt x="2271230" y="1294396"/>
                </a:lnTo>
                <a:lnTo>
                  <a:pt x="2259088" y="1246035"/>
                </a:lnTo>
                <a:lnTo>
                  <a:pt x="2244585" y="1198283"/>
                </a:lnTo>
                <a:lnTo>
                  <a:pt x="2227846" y="1151242"/>
                </a:lnTo>
                <a:lnTo>
                  <a:pt x="2208974" y="1105027"/>
                </a:lnTo>
                <a:lnTo>
                  <a:pt x="2188083" y="1059776"/>
                </a:lnTo>
                <a:lnTo>
                  <a:pt x="2165312" y="1015593"/>
                </a:lnTo>
                <a:lnTo>
                  <a:pt x="2140775" y="972604"/>
                </a:lnTo>
                <a:lnTo>
                  <a:pt x="2113877" y="928306"/>
                </a:lnTo>
                <a:lnTo>
                  <a:pt x="2084184" y="886383"/>
                </a:lnTo>
                <a:lnTo>
                  <a:pt x="2051799" y="847090"/>
                </a:lnTo>
                <a:lnTo>
                  <a:pt x="2016772" y="810615"/>
                </a:lnTo>
                <a:lnTo>
                  <a:pt x="1979206" y="777189"/>
                </a:lnTo>
                <a:lnTo>
                  <a:pt x="1939163" y="747039"/>
                </a:lnTo>
                <a:lnTo>
                  <a:pt x="1896732" y="720382"/>
                </a:lnTo>
                <a:lnTo>
                  <a:pt x="1851977" y="697433"/>
                </a:lnTo>
                <a:lnTo>
                  <a:pt x="1804974" y="678421"/>
                </a:lnTo>
                <a:lnTo>
                  <a:pt x="1755813" y="663562"/>
                </a:lnTo>
                <a:lnTo>
                  <a:pt x="1704568" y="653084"/>
                </a:lnTo>
                <a:lnTo>
                  <a:pt x="1654924" y="645274"/>
                </a:lnTo>
                <a:lnTo>
                  <a:pt x="1604937" y="640130"/>
                </a:lnTo>
                <a:lnTo>
                  <a:pt x="1554759" y="637692"/>
                </a:lnTo>
                <a:lnTo>
                  <a:pt x="1504569" y="638009"/>
                </a:lnTo>
                <a:lnTo>
                  <a:pt x="1454543" y="641121"/>
                </a:lnTo>
                <a:lnTo>
                  <a:pt x="1404835" y="647090"/>
                </a:lnTo>
                <a:lnTo>
                  <a:pt x="1355648" y="655967"/>
                </a:lnTo>
                <a:lnTo>
                  <a:pt x="1307122" y="667778"/>
                </a:lnTo>
                <a:lnTo>
                  <a:pt x="1259446" y="682599"/>
                </a:lnTo>
                <a:lnTo>
                  <a:pt x="1212773" y="700455"/>
                </a:lnTo>
                <a:lnTo>
                  <a:pt x="1167295" y="721398"/>
                </a:lnTo>
                <a:lnTo>
                  <a:pt x="1123175" y="745477"/>
                </a:lnTo>
                <a:lnTo>
                  <a:pt x="1080592" y="772756"/>
                </a:lnTo>
                <a:lnTo>
                  <a:pt x="1039761" y="799960"/>
                </a:lnTo>
                <a:lnTo>
                  <a:pt x="1000734" y="828255"/>
                </a:lnTo>
                <a:lnTo>
                  <a:pt x="963726" y="857834"/>
                </a:lnTo>
                <a:lnTo>
                  <a:pt x="928979" y="888885"/>
                </a:lnTo>
                <a:lnTo>
                  <a:pt x="896683" y="921600"/>
                </a:lnTo>
                <a:lnTo>
                  <a:pt x="867067" y="956157"/>
                </a:lnTo>
                <a:lnTo>
                  <a:pt x="840346" y="992759"/>
                </a:lnTo>
                <a:lnTo>
                  <a:pt x="816762" y="1031582"/>
                </a:lnTo>
                <a:lnTo>
                  <a:pt x="796505" y="1072819"/>
                </a:lnTo>
                <a:lnTo>
                  <a:pt x="779818" y="1116660"/>
                </a:lnTo>
                <a:lnTo>
                  <a:pt x="766902" y="1163294"/>
                </a:lnTo>
                <a:lnTo>
                  <a:pt x="757986" y="1212913"/>
                </a:lnTo>
                <a:lnTo>
                  <a:pt x="750557" y="1264094"/>
                </a:lnTo>
                <a:lnTo>
                  <a:pt x="746252" y="1315300"/>
                </a:lnTo>
                <a:lnTo>
                  <a:pt x="744943" y="1366443"/>
                </a:lnTo>
                <a:lnTo>
                  <a:pt x="746506" y="1417447"/>
                </a:lnTo>
                <a:lnTo>
                  <a:pt x="750798" y="1468259"/>
                </a:lnTo>
                <a:lnTo>
                  <a:pt x="757707" y="1518793"/>
                </a:lnTo>
                <a:lnTo>
                  <a:pt x="767105" y="1568983"/>
                </a:lnTo>
                <a:lnTo>
                  <a:pt x="778865" y="1618754"/>
                </a:lnTo>
                <a:lnTo>
                  <a:pt x="792848" y="1668018"/>
                </a:lnTo>
                <a:lnTo>
                  <a:pt x="808926" y="1716735"/>
                </a:lnTo>
                <a:lnTo>
                  <a:pt x="826998" y="1764804"/>
                </a:lnTo>
                <a:lnTo>
                  <a:pt x="846899" y="1812163"/>
                </a:lnTo>
                <a:lnTo>
                  <a:pt x="868527" y="1858733"/>
                </a:lnTo>
                <a:lnTo>
                  <a:pt x="891743" y="1904453"/>
                </a:lnTo>
                <a:lnTo>
                  <a:pt x="916432" y="1949246"/>
                </a:lnTo>
                <a:lnTo>
                  <a:pt x="941616" y="1992769"/>
                </a:lnTo>
                <a:lnTo>
                  <a:pt x="969200" y="2034730"/>
                </a:lnTo>
                <a:lnTo>
                  <a:pt x="999083" y="2075027"/>
                </a:lnTo>
                <a:lnTo>
                  <a:pt x="1031176" y="2113508"/>
                </a:lnTo>
                <a:lnTo>
                  <a:pt x="1065364" y="2150072"/>
                </a:lnTo>
                <a:lnTo>
                  <a:pt x="1101559" y="2184577"/>
                </a:lnTo>
                <a:lnTo>
                  <a:pt x="1139659" y="2216886"/>
                </a:lnTo>
                <a:lnTo>
                  <a:pt x="1179550" y="2246896"/>
                </a:lnTo>
                <a:lnTo>
                  <a:pt x="1221155" y="2274468"/>
                </a:lnTo>
                <a:lnTo>
                  <a:pt x="1264361" y="2299487"/>
                </a:lnTo>
                <a:lnTo>
                  <a:pt x="1309077" y="2321801"/>
                </a:lnTo>
                <a:lnTo>
                  <a:pt x="1355178" y="2341295"/>
                </a:lnTo>
                <a:lnTo>
                  <a:pt x="1402600" y="2357856"/>
                </a:lnTo>
                <a:lnTo>
                  <a:pt x="1451216" y="2371344"/>
                </a:lnTo>
                <a:lnTo>
                  <a:pt x="1459153" y="2417559"/>
                </a:lnTo>
                <a:lnTo>
                  <a:pt x="1472933" y="2510523"/>
                </a:lnTo>
                <a:lnTo>
                  <a:pt x="1481150" y="2556687"/>
                </a:lnTo>
                <a:lnTo>
                  <a:pt x="1491830" y="2602242"/>
                </a:lnTo>
                <a:lnTo>
                  <a:pt x="1517777" y="2633611"/>
                </a:lnTo>
                <a:lnTo>
                  <a:pt x="1553959" y="2645295"/>
                </a:lnTo>
                <a:lnTo>
                  <a:pt x="1591602" y="2638818"/>
                </a:lnTo>
                <a:lnTo>
                  <a:pt x="1621917" y="2615717"/>
                </a:lnTo>
                <a:lnTo>
                  <a:pt x="1636115" y="2577528"/>
                </a:lnTo>
                <a:lnTo>
                  <a:pt x="1632102" y="2524315"/>
                </a:lnTo>
                <a:lnTo>
                  <a:pt x="1624876" y="2471293"/>
                </a:lnTo>
                <a:lnTo>
                  <a:pt x="1616011" y="2418384"/>
                </a:lnTo>
                <a:lnTo>
                  <a:pt x="1606956" y="2365502"/>
                </a:lnTo>
                <a:lnTo>
                  <a:pt x="1599209" y="2312555"/>
                </a:lnTo>
                <a:lnTo>
                  <a:pt x="1587550" y="2276386"/>
                </a:lnTo>
                <a:lnTo>
                  <a:pt x="1562061" y="2250351"/>
                </a:lnTo>
                <a:lnTo>
                  <a:pt x="1528356" y="2232812"/>
                </a:lnTo>
                <a:lnTo>
                  <a:pt x="1450428" y="2209838"/>
                </a:lnTo>
                <a:lnTo>
                  <a:pt x="1409636" y="2195576"/>
                </a:lnTo>
                <a:lnTo>
                  <a:pt x="1369961" y="2178570"/>
                </a:lnTo>
                <a:lnTo>
                  <a:pt x="1331760" y="2158073"/>
                </a:lnTo>
                <a:lnTo>
                  <a:pt x="1293469" y="2137054"/>
                </a:lnTo>
                <a:lnTo>
                  <a:pt x="1256347" y="2112022"/>
                </a:lnTo>
                <a:lnTo>
                  <a:pt x="1220482" y="2083282"/>
                </a:lnTo>
                <a:lnTo>
                  <a:pt x="1185976" y="2051126"/>
                </a:lnTo>
                <a:lnTo>
                  <a:pt x="1152931" y="2015883"/>
                </a:lnTo>
                <a:lnTo>
                  <a:pt x="1121435" y="1977847"/>
                </a:lnTo>
                <a:lnTo>
                  <a:pt x="1091615" y="1937334"/>
                </a:lnTo>
                <a:lnTo>
                  <a:pt x="1063548" y="1894662"/>
                </a:lnTo>
                <a:lnTo>
                  <a:pt x="1037361" y="1850110"/>
                </a:lnTo>
                <a:lnTo>
                  <a:pt x="1013129" y="1804022"/>
                </a:lnTo>
                <a:lnTo>
                  <a:pt x="990955" y="1756676"/>
                </a:lnTo>
                <a:lnTo>
                  <a:pt x="970965" y="1708404"/>
                </a:lnTo>
                <a:lnTo>
                  <a:pt x="953223" y="1659496"/>
                </a:lnTo>
                <a:lnTo>
                  <a:pt x="937869" y="1610271"/>
                </a:lnTo>
                <a:lnTo>
                  <a:pt x="924979" y="1561033"/>
                </a:lnTo>
                <a:lnTo>
                  <a:pt x="914654" y="1512100"/>
                </a:lnTo>
                <a:lnTo>
                  <a:pt x="907008" y="1463763"/>
                </a:lnTo>
                <a:lnTo>
                  <a:pt x="902131" y="1416342"/>
                </a:lnTo>
                <a:lnTo>
                  <a:pt x="900125" y="1370139"/>
                </a:lnTo>
                <a:lnTo>
                  <a:pt x="901103" y="1325473"/>
                </a:lnTo>
                <a:lnTo>
                  <a:pt x="905154" y="1282636"/>
                </a:lnTo>
                <a:lnTo>
                  <a:pt x="910666" y="1233322"/>
                </a:lnTo>
                <a:lnTo>
                  <a:pt x="920965" y="1187170"/>
                </a:lnTo>
                <a:lnTo>
                  <a:pt x="935888" y="1143990"/>
                </a:lnTo>
                <a:lnTo>
                  <a:pt x="955294" y="1103617"/>
                </a:lnTo>
                <a:lnTo>
                  <a:pt x="979030" y="1065885"/>
                </a:lnTo>
                <a:lnTo>
                  <a:pt x="1006970" y="1030605"/>
                </a:lnTo>
                <a:lnTo>
                  <a:pt x="1038961" y="997623"/>
                </a:lnTo>
                <a:lnTo>
                  <a:pt x="1074864" y="966749"/>
                </a:lnTo>
                <a:lnTo>
                  <a:pt x="1114526" y="937818"/>
                </a:lnTo>
                <a:lnTo>
                  <a:pt x="1155407" y="908304"/>
                </a:lnTo>
                <a:lnTo>
                  <a:pt x="1196936" y="882256"/>
                </a:lnTo>
                <a:lnTo>
                  <a:pt x="1239164" y="859637"/>
                </a:lnTo>
                <a:lnTo>
                  <a:pt x="1282103" y="840384"/>
                </a:lnTo>
                <a:lnTo>
                  <a:pt x="1325791" y="824445"/>
                </a:lnTo>
                <a:lnTo>
                  <a:pt x="1370266" y="811796"/>
                </a:lnTo>
                <a:lnTo>
                  <a:pt x="1415567" y="802360"/>
                </a:lnTo>
                <a:lnTo>
                  <a:pt x="1461719" y="796112"/>
                </a:lnTo>
                <a:lnTo>
                  <a:pt x="1508760" y="792988"/>
                </a:lnTo>
                <a:lnTo>
                  <a:pt x="1556727" y="792937"/>
                </a:lnTo>
                <a:lnTo>
                  <a:pt x="1605648" y="795909"/>
                </a:lnTo>
                <a:lnTo>
                  <a:pt x="1655546" y="801865"/>
                </a:lnTo>
                <a:lnTo>
                  <a:pt x="1705127" y="810679"/>
                </a:lnTo>
                <a:lnTo>
                  <a:pt x="1751469" y="824166"/>
                </a:lnTo>
                <a:lnTo>
                  <a:pt x="1794687" y="842124"/>
                </a:lnTo>
                <a:lnTo>
                  <a:pt x="1834921" y="864311"/>
                </a:lnTo>
                <a:lnTo>
                  <a:pt x="1872297" y="890511"/>
                </a:lnTo>
                <a:lnTo>
                  <a:pt x="1906905" y="920496"/>
                </a:lnTo>
                <a:lnTo>
                  <a:pt x="1938883" y="954036"/>
                </a:lnTo>
                <a:lnTo>
                  <a:pt x="1968360" y="990917"/>
                </a:lnTo>
                <a:lnTo>
                  <a:pt x="1995436" y="1030909"/>
                </a:lnTo>
                <a:lnTo>
                  <a:pt x="2020252" y="1073797"/>
                </a:lnTo>
                <a:lnTo>
                  <a:pt x="2043671" y="1117422"/>
                </a:lnTo>
                <a:lnTo>
                  <a:pt x="2064918" y="1162380"/>
                </a:lnTo>
                <a:lnTo>
                  <a:pt x="2083828" y="1208506"/>
                </a:lnTo>
                <a:lnTo>
                  <a:pt x="2100224" y="1255623"/>
                </a:lnTo>
                <a:lnTo>
                  <a:pt x="2113927" y="1303540"/>
                </a:lnTo>
                <a:lnTo>
                  <a:pt x="2124760" y="1352105"/>
                </a:lnTo>
                <a:lnTo>
                  <a:pt x="2132558" y="1401127"/>
                </a:lnTo>
                <a:lnTo>
                  <a:pt x="2137143" y="1450441"/>
                </a:lnTo>
                <a:lnTo>
                  <a:pt x="2138337" y="1499870"/>
                </a:lnTo>
                <a:lnTo>
                  <a:pt x="2135975" y="1549234"/>
                </a:lnTo>
                <a:lnTo>
                  <a:pt x="2129879" y="1598358"/>
                </a:lnTo>
                <a:lnTo>
                  <a:pt x="2119858" y="1647075"/>
                </a:lnTo>
                <a:lnTo>
                  <a:pt x="2105774" y="1695208"/>
                </a:lnTo>
                <a:lnTo>
                  <a:pt x="2088184" y="1746377"/>
                </a:lnTo>
                <a:lnTo>
                  <a:pt x="2068004" y="1795818"/>
                </a:lnTo>
                <a:lnTo>
                  <a:pt x="2045563" y="1843925"/>
                </a:lnTo>
                <a:lnTo>
                  <a:pt x="2021205" y="1891068"/>
                </a:lnTo>
                <a:lnTo>
                  <a:pt x="1995284" y="1937651"/>
                </a:lnTo>
                <a:lnTo>
                  <a:pt x="1968119" y="1984044"/>
                </a:lnTo>
                <a:lnTo>
                  <a:pt x="1940077" y="2030666"/>
                </a:lnTo>
                <a:lnTo>
                  <a:pt x="1914677" y="2073427"/>
                </a:lnTo>
                <a:lnTo>
                  <a:pt x="1888490" y="2116556"/>
                </a:lnTo>
                <a:lnTo>
                  <a:pt x="1868195" y="2161730"/>
                </a:lnTo>
                <a:lnTo>
                  <a:pt x="1860511" y="2210574"/>
                </a:lnTo>
                <a:lnTo>
                  <a:pt x="1866138" y="2257221"/>
                </a:lnTo>
                <a:lnTo>
                  <a:pt x="1874266" y="2303513"/>
                </a:lnTo>
                <a:lnTo>
                  <a:pt x="1883905" y="2349589"/>
                </a:lnTo>
                <a:lnTo>
                  <a:pt x="1894027" y="2395575"/>
                </a:lnTo>
                <a:lnTo>
                  <a:pt x="1903653" y="2441625"/>
                </a:lnTo>
                <a:lnTo>
                  <a:pt x="1912480" y="2480983"/>
                </a:lnTo>
                <a:lnTo>
                  <a:pt x="1930717" y="2514308"/>
                </a:lnTo>
                <a:lnTo>
                  <a:pt x="1959597" y="2535771"/>
                </a:lnTo>
                <a:lnTo>
                  <a:pt x="2000313" y="2539504"/>
                </a:lnTo>
                <a:lnTo>
                  <a:pt x="2041918" y="2518829"/>
                </a:lnTo>
                <a:lnTo>
                  <a:pt x="2060829" y="2489543"/>
                </a:lnTo>
                <a:lnTo>
                  <a:pt x="2063648" y="2454021"/>
                </a:lnTo>
                <a:lnTo>
                  <a:pt x="2056955" y="2414638"/>
                </a:lnTo>
                <a:lnTo>
                  <a:pt x="2047367" y="2373731"/>
                </a:lnTo>
                <a:lnTo>
                  <a:pt x="2039239" y="2334006"/>
                </a:lnTo>
                <a:lnTo>
                  <a:pt x="2030869" y="2294318"/>
                </a:lnTo>
                <a:lnTo>
                  <a:pt x="2022957" y="2254554"/>
                </a:lnTo>
                <a:lnTo>
                  <a:pt x="2016175" y="2214613"/>
                </a:lnTo>
                <a:lnTo>
                  <a:pt x="2023402" y="2193734"/>
                </a:lnTo>
                <a:lnTo>
                  <a:pt x="2034806" y="2173770"/>
                </a:lnTo>
                <a:lnTo>
                  <a:pt x="2047455" y="2154085"/>
                </a:lnTo>
                <a:lnTo>
                  <a:pt x="2058365" y="2133993"/>
                </a:lnTo>
                <a:lnTo>
                  <a:pt x="2084260" y="2091842"/>
                </a:lnTo>
                <a:lnTo>
                  <a:pt x="2109724" y="2049348"/>
                </a:lnTo>
                <a:lnTo>
                  <a:pt x="2134527" y="2006447"/>
                </a:lnTo>
                <a:lnTo>
                  <a:pt x="2158403" y="1963039"/>
                </a:lnTo>
                <a:lnTo>
                  <a:pt x="2181136" y="1919084"/>
                </a:lnTo>
                <a:lnTo>
                  <a:pt x="2202459" y="1874481"/>
                </a:lnTo>
                <a:lnTo>
                  <a:pt x="2222144" y="1829181"/>
                </a:lnTo>
                <a:lnTo>
                  <a:pt x="2239937" y="1783092"/>
                </a:lnTo>
                <a:lnTo>
                  <a:pt x="2255609" y="1736153"/>
                </a:lnTo>
                <a:lnTo>
                  <a:pt x="2268905" y="1688299"/>
                </a:lnTo>
                <a:lnTo>
                  <a:pt x="2279967" y="1639493"/>
                </a:lnTo>
                <a:lnTo>
                  <a:pt x="2287727" y="1590319"/>
                </a:lnTo>
                <a:lnTo>
                  <a:pt x="2292273" y="1540916"/>
                </a:lnTo>
                <a:lnTo>
                  <a:pt x="2293747" y="1491373"/>
                </a:lnTo>
                <a:close/>
              </a:path>
              <a:path w="2804795" h="3071495">
                <a:moveTo>
                  <a:pt x="2441143" y="127571"/>
                </a:moveTo>
                <a:lnTo>
                  <a:pt x="2435364" y="89585"/>
                </a:lnTo>
                <a:lnTo>
                  <a:pt x="2414168" y="62522"/>
                </a:lnTo>
                <a:lnTo>
                  <a:pt x="2383586" y="47840"/>
                </a:lnTo>
                <a:lnTo>
                  <a:pt x="2349665" y="46964"/>
                </a:lnTo>
                <a:lnTo>
                  <a:pt x="2318410" y="61353"/>
                </a:lnTo>
                <a:lnTo>
                  <a:pt x="2295880" y="92443"/>
                </a:lnTo>
                <a:lnTo>
                  <a:pt x="2273528" y="134480"/>
                </a:lnTo>
                <a:lnTo>
                  <a:pt x="2250744" y="176314"/>
                </a:lnTo>
                <a:lnTo>
                  <a:pt x="2181517" y="301396"/>
                </a:lnTo>
                <a:lnTo>
                  <a:pt x="2158708" y="343255"/>
                </a:lnTo>
                <a:lnTo>
                  <a:pt x="2136330" y="385330"/>
                </a:lnTo>
                <a:lnTo>
                  <a:pt x="2117928" y="420865"/>
                </a:lnTo>
                <a:lnTo>
                  <a:pt x="2100326" y="456806"/>
                </a:lnTo>
                <a:lnTo>
                  <a:pt x="2083676" y="493204"/>
                </a:lnTo>
                <a:lnTo>
                  <a:pt x="2068156" y="530123"/>
                </a:lnTo>
                <a:lnTo>
                  <a:pt x="2051494" y="599681"/>
                </a:lnTo>
                <a:lnTo>
                  <a:pt x="2061006" y="631583"/>
                </a:lnTo>
                <a:lnTo>
                  <a:pt x="2089746" y="653351"/>
                </a:lnTo>
                <a:lnTo>
                  <a:pt x="2133308" y="651954"/>
                </a:lnTo>
                <a:lnTo>
                  <a:pt x="2166023" y="625208"/>
                </a:lnTo>
                <a:lnTo>
                  <a:pt x="2191359" y="583895"/>
                </a:lnTo>
                <a:lnTo>
                  <a:pt x="2212759" y="538772"/>
                </a:lnTo>
                <a:lnTo>
                  <a:pt x="2233688" y="500608"/>
                </a:lnTo>
                <a:lnTo>
                  <a:pt x="2258758" y="455663"/>
                </a:lnTo>
                <a:lnTo>
                  <a:pt x="2284438" y="411073"/>
                </a:lnTo>
                <a:lnTo>
                  <a:pt x="2336203" y="322148"/>
                </a:lnTo>
                <a:lnTo>
                  <a:pt x="2361666" y="277291"/>
                </a:lnTo>
                <a:lnTo>
                  <a:pt x="2374582" y="254965"/>
                </a:lnTo>
                <a:lnTo>
                  <a:pt x="2387727" y="232752"/>
                </a:lnTo>
                <a:lnTo>
                  <a:pt x="2402662" y="206933"/>
                </a:lnTo>
                <a:lnTo>
                  <a:pt x="2418321" y="182067"/>
                </a:lnTo>
                <a:lnTo>
                  <a:pt x="2432037" y="156248"/>
                </a:lnTo>
                <a:lnTo>
                  <a:pt x="2441143" y="127571"/>
                </a:lnTo>
                <a:close/>
              </a:path>
              <a:path w="2804795" h="3071495">
                <a:moveTo>
                  <a:pt x="2804553" y="1098397"/>
                </a:moveTo>
                <a:lnTo>
                  <a:pt x="2802293" y="1067904"/>
                </a:lnTo>
                <a:lnTo>
                  <a:pt x="2788970" y="1040612"/>
                </a:lnTo>
                <a:lnTo>
                  <a:pt x="2765742" y="1020559"/>
                </a:lnTo>
                <a:lnTo>
                  <a:pt x="2733675" y="1011821"/>
                </a:lnTo>
                <a:lnTo>
                  <a:pt x="2693911" y="1018451"/>
                </a:lnTo>
                <a:lnTo>
                  <a:pt x="2643708" y="1030782"/>
                </a:lnTo>
                <a:lnTo>
                  <a:pt x="2591816" y="1044587"/>
                </a:lnTo>
                <a:lnTo>
                  <a:pt x="2538996" y="1059319"/>
                </a:lnTo>
                <a:lnTo>
                  <a:pt x="2433624" y="1089393"/>
                </a:lnTo>
                <a:lnTo>
                  <a:pt x="2403335" y="1097572"/>
                </a:lnTo>
                <a:lnTo>
                  <a:pt x="2372347" y="1106119"/>
                </a:lnTo>
                <a:lnTo>
                  <a:pt x="2344724" y="1119898"/>
                </a:lnTo>
                <a:lnTo>
                  <a:pt x="2324570" y="1143749"/>
                </a:lnTo>
                <a:lnTo>
                  <a:pt x="2317483" y="1179741"/>
                </a:lnTo>
                <a:lnTo>
                  <a:pt x="2329510" y="1211808"/>
                </a:lnTo>
                <a:lnTo>
                  <a:pt x="2355786" y="1234694"/>
                </a:lnTo>
                <a:lnTo>
                  <a:pt x="2391435" y="1243164"/>
                </a:lnTo>
                <a:lnTo>
                  <a:pt x="2426893" y="1241399"/>
                </a:lnTo>
                <a:lnTo>
                  <a:pt x="2461933" y="1235595"/>
                </a:lnTo>
                <a:lnTo>
                  <a:pt x="2496629" y="1227467"/>
                </a:lnTo>
                <a:lnTo>
                  <a:pt x="2531072" y="1218755"/>
                </a:lnTo>
                <a:lnTo>
                  <a:pt x="2581541" y="1205039"/>
                </a:lnTo>
                <a:lnTo>
                  <a:pt x="2632176" y="1191945"/>
                </a:lnTo>
                <a:lnTo>
                  <a:pt x="2683002" y="1179664"/>
                </a:lnTo>
                <a:lnTo>
                  <a:pt x="2734018" y="1168336"/>
                </a:lnTo>
                <a:lnTo>
                  <a:pt x="2771533" y="1152677"/>
                </a:lnTo>
                <a:lnTo>
                  <a:pt x="2794673" y="1128001"/>
                </a:lnTo>
                <a:lnTo>
                  <a:pt x="2804553" y="109839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4429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5CEB8136-48A5-26AA-DD58-5BED34A6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EA910C88-59F9-B41F-2DD4-229034B75B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31119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8F177FE8-A2ED-8F69-F5C7-80FF2319324C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429F8BD5-1AC0-3AD1-2B7C-FEFD9DD197DE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44402713-C1E1-FEAA-26BE-FC14791724C5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045DF420-B1A8-CD68-427E-F3CFDC1BDB11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009FB4DB-FF7A-E78F-0704-99738B3CEC69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6BFFD39A-2EFB-1E55-B283-1C78B8B9D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DDDB5C5-89B9-635C-82EB-849CD9BE0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9AABD4E-A506-D01A-6869-46E2E7FCA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F86F2F2-39B4-6904-504B-2204D3FBE7AD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386122-11A8-1231-12AB-46B6499034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359" y="1121464"/>
            <a:ext cx="8821677" cy="461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54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933129EE-7565-AC6A-C6F5-2F398E1B9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3D432566-812A-F928-479E-FB88BAA873A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31119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20D116B2-5913-6105-BF33-50D3B4146A74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74DE056F-D0C8-1EBB-BA07-02BBEF13E9EA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93AE1341-D3B7-2F82-E2E4-07A95F33554C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89A1D419-1CD1-AA8E-2404-9745D4F945F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7940685-616D-2989-6EAB-E148764F3967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F875B34-7490-FEDE-5F92-C8D5062FB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D9181F8-06E6-2D57-7E9A-47CCE5882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6DB1959-3CC7-B98C-E076-DCB0EC96C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C117353-D6E3-4614-587B-B72B2F63AE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394" y="1835788"/>
            <a:ext cx="10705504" cy="443827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9FE1543-115D-F5F2-3F90-6CD8F53158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2110" y="3221030"/>
            <a:ext cx="2822693" cy="2834886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3D5C398-EF01-095C-AEB2-9F12F9E6CF05}"/>
              </a:ext>
            </a:extLst>
          </p:cNvPr>
          <p:cNvSpPr txBox="1"/>
          <p:nvPr/>
        </p:nvSpPr>
        <p:spPr>
          <a:xfrm>
            <a:off x="896102" y="1060321"/>
            <a:ext cx="96025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DELITOS CONTRA LA ADMINISTRACION PUBLICA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23E9ADB-491D-8BD4-127C-D73D72C355AA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2072945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A63F1DF9-A6C9-4F49-443A-0E87AC811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FDC85548-20AD-FE45-4D12-7003F62A09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31119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D1A84186-29AE-F227-EEB9-3A2F78860B6D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42EF1E26-4C93-27A4-13C2-78EDF631E078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BBF36A58-35AC-9A5C-8BBD-D86495AA3FC4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1E177BB7-383C-3180-50CF-19E96ACEE7A4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01C03BD4-A78E-CF37-8691-1FA61364E964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07D80C8-8031-496D-BFB7-DCC2A5E4D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74A2CA7-6EAA-6B64-E936-D187A65F1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AEE0F9D3-B80A-E474-B1CA-59B8C8E18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6461B54-61B2-44DF-9161-21FCE375E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44" y="1447628"/>
            <a:ext cx="10516511" cy="396274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D83C0346-7B79-0BA1-6270-71198A01D479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960114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DBE23C3E-DED5-38DC-E774-3045902F0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8C4D4BA0-C5DF-8C4B-6AE8-9CE1381B12D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31118"/>
            <a:ext cx="12236547" cy="6826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FB582079-EB32-F210-25B0-012E17166F07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CA57E4A8-5D8E-15DE-D2EB-A23D490A63D4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F2BB8ED1-2E35-89A0-2CFE-6DF78E9C31E7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1948043A-F56C-F838-C269-388DA82ADDFE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DCB8B809-0A28-0AC4-1AD4-78932346BB90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F0ED46A-B949-F73A-E03C-CF853BC61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345EEEE-BCC1-C87A-3E0F-1B1165775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42CFA1D-2304-8A6A-B3DF-27B6762A3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429BEE6-9A7B-10E5-96ED-AC174E2E1A2B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02E0276-A3EA-BA26-0A3B-39F1D1AD7B5D}"/>
              </a:ext>
            </a:extLst>
          </p:cNvPr>
          <p:cNvSpPr txBox="1"/>
          <p:nvPr/>
        </p:nvSpPr>
        <p:spPr>
          <a:xfrm>
            <a:off x="582104" y="751568"/>
            <a:ext cx="1051667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ABORDEMOS UN EJEMPLO DE UNO DE ELLOS: </a:t>
            </a:r>
          </a:p>
          <a:p>
            <a:pPr algn="ctr"/>
            <a:r>
              <a:rPr lang="es-CO" sz="2800" b="1" dirty="0"/>
              <a:t>PECULADO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BBBEB0-7D61-EAAD-639B-C03A72185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929" y="1694842"/>
            <a:ext cx="9480102" cy="4477784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4B57C1DD-DF87-2F36-BAAD-F99908686B0D}"/>
              </a:ext>
            </a:extLst>
          </p:cNvPr>
          <p:cNvSpPr/>
          <p:nvPr/>
        </p:nvSpPr>
        <p:spPr>
          <a:xfrm>
            <a:off x="4289778" y="2088444"/>
            <a:ext cx="2946400" cy="44375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971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F3083DB2-6DE8-6CB3-23C6-782CF3770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F77A4EC0-7EF6-0759-887B-8BE9DD7817A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31118"/>
            <a:ext cx="12236547" cy="6826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C2B9FA98-7EE9-DC5C-0D98-38A51C8B0E96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BF0932C-EF91-2BBF-1EDD-B1008E4C76C2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E49B4CE0-5F22-0E45-D190-071AF4816E59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908FD110-A120-42BA-AB9B-A32E2CFAC788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FECFC69-B4AE-57F5-AA52-1A2C5DE66CEB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FF3A0E9-DA27-67C2-BDCA-3EB267D29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7DFF86E-5425-9348-11D5-2235DFCA1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E6F579-8612-DDFA-E880-515D3E661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C0D7112-6D8A-0F95-E723-1C4FB60BCD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BBBF33F-4ADD-B32D-4E11-10360DF6D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660" y="1425620"/>
            <a:ext cx="9839797" cy="519424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F718AE4-7CE1-D6FC-A72A-24EB4480FA77}"/>
              </a:ext>
            </a:extLst>
          </p:cNvPr>
          <p:cNvSpPr txBox="1"/>
          <p:nvPr/>
        </p:nvSpPr>
        <p:spPr>
          <a:xfrm>
            <a:off x="529660" y="870962"/>
            <a:ext cx="80611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2800" b="1" dirty="0"/>
              <a:t>ALGUNOS EJEMPLOS: PECULADO </a:t>
            </a:r>
          </a:p>
        </p:txBody>
      </p:sp>
    </p:spTree>
    <p:extLst>
      <p:ext uri="{BB962C8B-B14F-4D97-AF65-F5344CB8AC3E}">
        <p14:creationId xmlns:p14="http://schemas.microsoft.com/office/powerpoint/2010/main" val="4077857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C7D2D78E-419B-6000-37FB-21FBD2418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EEA6D0ED-5EDD-0FD7-ACF2-6AE1CFE926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31118"/>
            <a:ext cx="12236547" cy="6826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6DE5A835-927D-7B4C-4441-C71A69BE3E3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41F75ED1-6C63-AB09-590C-2937F3C6880A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E1063C62-90FB-6427-4135-BEF96028BBF7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0DE495B8-9A86-39BF-D9FC-A06A419703B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D0571AF3-412B-AF15-AC8F-3F9FC1DBADB2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47941DF1-B284-49AB-5F72-0C6FF822C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0472AF5-E7EC-28AC-24EF-E30AAC499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F245945D-03A7-E2C6-E383-DAA555E629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59FD871-1CBF-2E73-711B-57FB94BD71FA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6FB0BED-EA7B-E110-ABAC-0BC1419FCED5}"/>
              </a:ext>
            </a:extLst>
          </p:cNvPr>
          <p:cNvSpPr txBox="1">
            <a:spLocks/>
          </p:cNvSpPr>
          <p:nvPr/>
        </p:nvSpPr>
        <p:spPr>
          <a:xfrm>
            <a:off x="306397" y="1095905"/>
            <a:ext cx="10848824" cy="517710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O" b="1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LAS CLASES DE PECULADO CONTEMPLADAS EN LA LEGISLACIÓN PENAL SON LAS </a:t>
            </a:r>
          </a:p>
          <a:p>
            <a:pPr algn="just"/>
            <a:r>
              <a:rPr lang="es-CO" b="1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SIGUIENTES:</a:t>
            </a:r>
          </a:p>
          <a:p>
            <a:pPr algn="just"/>
            <a:endParaRPr lang="es-CO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por apropiación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por uso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por aplicación oficial diferente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por aplicación oficial diferente frente a recursos de la seguridad social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culposo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culposo frente a recursos de la seguridad social integral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Omisión de agente retenedor o recaudador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Peculado por destino indebido de recursos para metales preciosos</a:t>
            </a: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Fraude en subvenciones</a:t>
            </a:r>
          </a:p>
          <a:p>
            <a:pPr algn="just"/>
            <a:endParaRPr lang="es-CO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algn="just"/>
            <a:endParaRPr lang="es-CO" noProof="0" dirty="0">
              <a:latin typeface="Verdana" panose="020B0604030504040204" pitchFamily="34" charset="0"/>
              <a:ea typeface="Verdana" panose="020B0604030504040204" pitchFamily="34" charset="0"/>
              <a:cs typeface="Calibri"/>
            </a:endParaRPr>
          </a:p>
          <a:p>
            <a:pPr algn="just"/>
            <a:r>
              <a:rPr lang="es-CO" noProof="0" dirty="0">
                <a:latin typeface="Verdana" panose="020B0604030504040204" pitchFamily="34" charset="0"/>
                <a:ea typeface="Verdana" panose="020B0604030504040204" pitchFamily="34" charset="0"/>
                <a:cs typeface="Calibri"/>
              </a:rPr>
              <a:t>Cada una de estas modalidades responde a situaciones específicas en las que el servidor público, por acción u omisión, compromete la integridad del patrimonio estatal o de recursos que le han sido confiados, afectando así la confianza institucional y el correcto funcionamiento de la administración pública.</a:t>
            </a:r>
          </a:p>
        </p:txBody>
      </p:sp>
    </p:spTree>
    <p:extLst>
      <p:ext uri="{BB962C8B-B14F-4D97-AF65-F5344CB8AC3E}">
        <p14:creationId xmlns:p14="http://schemas.microsoft.com/office/powerpoint/2010/main" val="286249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44547" y="-53"/>
            <a:ext cx="12236547" cy="68423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133242" y="1009469"/>
            <a:ext cx="6096000" cy="10011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sz="2000" b="1" dirty="0"/>
              <a:t>Marco Legal  </a:t>
            </a:r>
          </a:p>
          <a:p>
            <a:pPr algn="just"/>
            <a:r>
              <a:rPr lang="es-CO" sz="1800" dirty="0"/>
              <a:t>El proceso disciplinario en Colombia se rige principalmente por la Ley 1952 de 2019, conocida como el Código General Disciplinario, y la Ley 2094 de 2021, que lo modificó. Estas leyes establecen los principios, etapas y procedimientos para investigar y sancionar,</a:t>
            </a:r>
          </a:p>
          <a:p>
            <a:pPr algn="just"/>
            <a:r>
              <a:rPr lang="es-CO" sz="2000" dirty="0"/>
              <a:t>las faltas disciplinarias, incluyendo las relacionadas con la corrupción. Entidades como la </a:t>
            </a:r>
            <a:r>
              <a:rPr lang="es-CO" sz="2000" b="1" dirty="0"/>
              <a:t>Procuraduría General de la Nación</a:t>
            </a:r>
            <a:r>
              <a:rPr lang="es-CO" sz="2000" dirty="0"/>
              <a:t> y las </a:t>
            </a:r>
            <a:r>
              <a:rPr lang="es-CO" sz="2000" b="1" dirty="0"/>
              <a:t>Oficinas de Control Interno Disciplinario</a:t>
            </a:r>
            <a:r>
              <a:rPr lang="es-CO" sz="2000" dirty="0"/>
              <a:t> de las entidades públicas son las principales encargadas de llevar a cabo estas investigaciones.</a:t>
            </a:r>
          </a:p>
          <a:p>
            <a:pPr algn="just"/>
            <a:endParaRPr lang="es-ES" sz="2000" dirty="0"/>
          </a:p>
          <a:p>
            <a:pPr algn="just"/>
            <a:r>
              <a:rPr lang="es-CO" sz="2000" b="1" dirty="0"/>
              <a:t>Etapas del Proceso</a:t>
            </a:r>
            <a:endParaRPr lang="es-CO" sz="2000" dirty="0"/>
          </a:p>
          <a:p>
            <a:pPr algn="just"/>
            <a:r>
              <a:rPr lang="es-CO" sz="2000" dirty="0"/>
              <a:t>El proceso de investigación disciplinaria por hechos de corrupción generalmente atraviesa las siguientes etapas:</a:t>
            </a:r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bject 14">
            <a:extLst>
              <a:ext uri="{FF2B5EF4-FFF2-40B4-BE49-F238E27FC236}">
                <a16:creationId xmlns:a16="http://schemas.microsoft.com/office/drawing/2014/main" id="{B0B1F8A4-44C6-4057-84DD-9DC2207431A7}"/>
              </a:ext>
            </a:extLst>
          </p:cNvPr>
          <p:cNvSpPr/>
          <p:nvPr/>
        </p:nvSpPr>
        <p:spPr>
          <a:xfrm>
            <a:off x="9292210" y="2017909"/>
            <a:ext cx="2070100" cy="2265045"/>
          </a:xfrm>
          <a:custGeom>
            <a:avLst/>
            <a:gdLst/>
            <a:ahLst/>
            <a:cxnLst/>
            <a:rect l="l" t="t" r="r" b="b"/>
            <a:pathLst>
              <a:path w="2070100" h="2265045">
                <a:moveTo>
                  <a:pt x="533400" y="651136"/>
                </a:moveTo>
                <a:lnTo>
                  <a:pt x="533400" y="685570"/>
                </a:lnTo>
                <a:lnTo>
                  <a:pt x="520700" y="715116"/>
                </a:lnTo>
                <a:lnTo>
                  <a:pt x="495300" y="734469"/>
                </a:lnTo>
                <a:lnTo>
                  <a:pt x="457200" y="738327"/>
                </a:lnTo>
                <a:lnTo>
                  <a:pt x="419100" y="721389"/>
                </a:lnTo>
                <a:lnTo>
                  <a:pt x="381000" y="689282"/>
                </a:lnTo>
                <a:lnTo>
                  <a:pt x="266700" y="591647"/>
                </a:lnTo>
                <a:lnTo>
                  <a:pt x="203200" y="526111"/>
                </a:lnTo>
                <a:lnTo>
                  <a:pt x="165100" y="493405"/>
                </a:lnTo>
                <a:lnTo>
                  <a:pt x="127000" y="457885"/>
                </a:lnTo>
                <a:lnTo>
                  <a:pt x="88900" y="423346"/>
                </a:lnTo>
                <a:lnTo>
                  <a:pt x="50800" y="389478"/>
                </a:lnTo>
                <a:lnTo>
                  <a:pt x="12700" y="355971"/>
                </a:lnTo>
                <a:lnTo>
                  <a:pt x="0" y="320232"/>
                </a:lnTo>
                <a:lnTo>
                  <a:pt x="0" y="280047"/>
                </a:lnTo>
                <a:lnTo>
                  <a:pt x="12700" y="244541"/>
                </a:lnTo>
                <a:lnTo>
                  <a:pt x="50800" y="222841"/>
                </a:lnTo>
                <a:lnTo>
                  <a:pt x="101600" y="202994"/>
                </a:lnTo>
                <a:lnTo>
                  <a:pt x="152400" y="182735"/>
                </a:lnTo>
                <a:lnTo>
                  <a:pt x="203200" y="161568"/>
                </a:lnTo>
                <a:lnTo>
                  <a:pt x="241300" y="138995"/>
                </a:lnTo>
                <a:lnTo>
                  <a:pt x="292100" y="115242"/>
                </a:lnTo>
                <a:lnTo>
                  <a:pt x="304800" y="109577"/>
                </a:lnTo>
                <a:lnTo>
                  <a:pt x="304800" y="422287"/>
                </a:lnTo>
                <a:lnTo>
                  <a:pt x="381000" y="487575"/>
                </a:lnTo>
                <a:lnTo>
                  <a:pt x="406400" y="520125"/>
                </a:lnTo>
                <a:lnTo>
                  <a:pt x="520700" y="617114"/>
                </a:lnTo>
                <a:lnTo>
                  <a:pt x="533400" y="651136"/>
                </a:lnTo>
                <a:close/>
              </a:path>
              <a:path w="2070100" h="2265045">
                <a:moveTo>
                  <a:pt x="876300" y="417892"/>
                </a:moveTo>
                <a:lnTo>
                  <a:pt x="876300" y="589029"/>
                </a:lnTo>
                <a:lnTo>
                  <a:pt x="825500" y="562091"/>
                </a:lnTo>
                <a:lnTo>
                  <a:pt x="787400" y="538244"/>
                </a:lnTo>
                <a:lnTo>
                  <a:pt x="736600" y="517224"/>
                </a:lnTo>
                <a:lnTo>
                  <a:pt x="698500" y="498767"/>
                </a:lnTo>
                <a:lnTo>
                  <a:pt x="647700" y="482610"/>
                </a:lnTo>
                <a:lnTo>
                  <a:pt x="596900" y="468489"/>
                </a:lnTo>
                <a:lnTo>
                  <a:pt x="558800" y="456140"/>
                </a:lnTo>
                <a:lnTo>
                  <a:pt x="508000" y="445299"/>
                </a:lnTo>
                <a:lnTo>
                  <a:pt x="457200" y="436913"/>
                </a:lnTo>
                <a:lnTo>
                  <a:pt x="406400" y="430837"/>
                </a:lnTo>
                <a:lnTo>
                  <a:pt x="355600" y="426240"/>
                </a:lnTo>
                <a:lnTo>
                  <a:pt x="304800" y="422287"/>
                </a:lnTo>
                <a:lnTo>
                  <a:pt x="304800" y="274073"/>
                </a:lnTo>
                <a:lnTo>
                  <a:pt x="355600" y="278121"/>
                </a:lnTo>
                <a:lnTo>
                  <a:pt x="406400" y="282136"/>
                </a:lnTo>
                <a:lnTo>
                  <a:pt x="457200" y="287204"/>
                </a:lnTo>
                <a:lnTo>
                  <a:pt x="508000" y="294276"/>
                </a:lnTo>
                <a:lnTo>
                  <a:pt x="558800" y="304615"/>
                </a:lnTo>
                <a:lnTo>
                  <a:pt x="609600" y="316509"/>
                </a:lnTo>
                <a:lnTo>
                  <a:pt x="660400" y="330132"/>
                </a:lnTo>
                <a:lnTo>
                  <a:pt x="711200" y="345660"/>
                </a:lnTo>
                <a:lnTo>
                  <a:pt x="762000" y="363270"/>
                </a:lnTo>
                <a:lnTo>
                  <a:pt x="800100" y="383137"/>
                </a:lnTo>
                <a:lnTo>
                  <a:pt x="850900" y="405437"/>
                </a:lnTo>
                <a:lnTo>
                  <a:pt x="876300" y="417892"/>
                </a:lnTo>
                <a:close/>
              </a:path>
              <a:path w="2070100" h="2265045">
                <a:moveTo>
                  <a:pt x="647700" y="74139"/>
                </a:moveTo>
                <a:lnTo>
                  <a:pt x="635000" y="114722"/>
                </a:lnTo>
                <a:lnTo>
                  <a:pt x="596900" y="142437"/>
                </a:lnTo>
                <a:lnTo>
                  <a:pt x="546100" y="162310"/>
                </a:lnTo>
                <a:lnTo>
                  <a:pt x="508000" y="183432"/>
                </a:lnTo>
                <a:lnTo>
                  <a:pt x="457200" y="205475"/>
                </a:lnTo>
                <a:lnTo>
                  <a:pt x="406400" y="228111"/>
                </a:lnTo>
                <a:lnTo>
                  <a:pt x="304800" y="273846"/>
                </a:lnTo>
                <a:lnTo>
                  <a:pt x="304800" y="109577"/>
                </a:lnTo>
                <a:lnTo>
                  <a:pt x="342900" y="92581"/>
                </a:lnTo>
                <a:lnTo>
                  <a:pt x="393700" y="70727"/>
                </a:lnTo>
                <a:lnTo>
                  <a:pt x="431800" y="49395"/>
                </a:lnTo>
                <a:lnTo>
                  <a:pt x="457200" y="41780"/>
                </a:lnTo>
                <a:lnTo>
                  <a:pt x="495300" y="27858"/>
                </a:lnTo>
                <a:lnTo>
                  <a:pt x="508000" y="20269"/>
                </a:lnTo>
                <a:lnTo>
                  <a:pt x="533400" y="10381"/>
                </a:lnTo>
                <a:lnTo>
                  <a:pt x="558800" y="2557"/>
                </a:lnTo>
                <a:lnTo>
                  <a:pt x="584200" y="0"/>
                </a:lnTo>
                <a:lnTo>
                  <a:pt x="596900" y="5910"/>
                </a:lnTo>
                <a:lnTo>
                  <a:pt x="635000" y="33574"/>
                </a:lnTo>
                <a:lnTo>
                  <a:pt x="647700" y="74139"/>
                </a:lnTo>
                <a:close/>
              </a:path>
              <a:path w="2070100" h="2265045">
                <a:moveTo>
                  <a:pt x="711200" y="1069200"/>
                </a:moveTo>
                <a:lnTo>
                  <a:pt x="711200" y="1165288"/>
                </a:lnTo>
                <a:lnTo>
                  <a:pt x="698500" y="1117286"/>
                </a:lnTo>
                <a:lnTo>
                  <a:pt x="711200" y="1069200"/>
                </a:lnTo>
                <a:close/>
              </a:path>
              <a:path w="2070100" h="2265045">
                <a:moveTo>
                  <a:pt x="1371600" y="1133144"/>
                </a:moveTo>
                <a:lnTo>
                  <a:pt x="1371600" y="1275280"/>
                </a:lnTo>
                <a:lnTo>
                  <a:pt x="1320800" y="1459055"/>
                </a:lnTo>
                <a:lnTo>
                  <a:pt x="1295400" y="1502234"/>
                </a:lnTo>
                <a:lnTo>
                  <a:pt x="1270000" y="1542899"/>
                </a:lnTo>
                <a:lnTo>
                  <a:pt x="1244600" y="1580328"/>
                </a:lnTo>
                <a:lnTo>
                  <a:pt x="1206500" y="1609129"/>
                </a:lnTo>
                <a:lnTo>
                  <a:pt x="1168400" y="1631120"/>
                </a:lnTo>
                <a:lnTo>
                  <a:pt x="1130300" y="1646163"/>
                </a:lnTo>
                <a:lnTo>
                  <a:pt x="1079500" y="1654120"/>
                </a:lnTo>
                <a:lnTo>
                  <a:pt x="1041400" y="1654854"/>
                </a:lnTo>
                <a:lnTo>
                  <a:pt x="990600" y="1648229"/>
                </a:lnTo>
                <a:lnTo>
                  <a:pt x="939800" y="1629809"/>
                </a:lnTo>
                <a:lnTo>
                  <a:pt x="901700" y="1603123"/>
                </a:lnTo>
                <a:lnTo>
                  <a:pt x="863600" y="1569685"/>
                </a:lnTo>
                <a:lnTo>
                  <a:pt x="838200" y="1531008"/>
                </a:lnTo>
                <a:lnTo>
                  <a:pt x="800100" y="1488607"/>
                </a:lnTo>
                <a:lnTo>
                  <a:pt x="774700" y="1443994"/>
                </a:lnTo>
                <a:lnTo>
                  <a:pt x="762000" y="1398683"/>
                </a:lnTo>
                <a:lnTo>
                  <a:pt x="736600" y="1353394"/>
                </a:lnTo>
                <a:lnTo>
                  <a:pt x="723900" y="1307257"/>
                </a:lnTo>
                <a:lnTo>
                  <a:pt x="723900" y="1260426"/>
                </a:lnTo>
                <a:lnTo>
                  <a:pt x="711200" y="1213052"/>
                </a:lnTo>
                <a:lnTo>
                  <a:pt x="711200" y="973381"/>
                </a:lnTo>
                <a:lnTo>
                  <a:pt x="723900" y="917149"/>
                </a:lnTo>
                <a:lnTo>
                  <a:pt x="736600" y="864704"/>
                </a:lnTo>
                <a:lnTo>
                  <a:pt x="749300" y="815321"/>
                </a:lnTo>
                <a:lnTo>
                  <a:pt x="762000" y="768278"/>
                </a:lnTo>
                <a:lnTo>
                  <a:pt x="787400" y="722851"/>
                </a:lnTo>
                <a:lnTo>
                  <a:pt x="838200" y="633950"/>
                </a:lnTo>
                <a:lnTo>
                  <a:pt x="850900" y="618976"/>
                </a:lnTo>
                <a:lnTo>
                  <a:pt x="850900" y="1177313"/>
                </a:lnTo>
                <a:lnTo>
                  <a:pt x="901700" y="1362581"/>
                </a:lnTo>
                <a:lnTo>
                  <a:pt x="927100" y="1402220"/>
                </a:lnTo>
                <a:lnTo>
                  <a:pt x="952500" y="1439734"/>
                </a:lnTo>
                <a:lnTo>
                  <a:pt x="977900" y="1471889"/>
                </a:lnTo>
                <a:lnTo>
                  <a:pt x="1016000" y="1495454"/>
                </a:lnTo>
                <a:lnTo>
                  <a:pt x="1041400" y="1507192"/>
                </a:lnTo>
                <a:lnTo>
                  <a:pt x="1092200" y="1503872"/>
                </a:lnTo>
                <a:lnTo>
                  <a:pt x="1130300" y="1482258"/>
                </a:lnTo>
                <a:lnTo>
                  <a:pt x="1155700" y="1444568"/>
                </a:lnTo>
                <a:lnTo>
                  <a:pt x="1181100" y="1400807"/>
                </a:lnTo>
                <a:lnTo>
                  <a:pt x="1206500" y="1353023"/>
                </a:lnTo>
                <a:lnTo>
                  <a:pt x="1219200" y="1303261"/>
                </a:lnTo>
                <a:lnTo>
                  <a:pt x="1219200" y="725473"/>
                </a:lnTo>
                <a:lnTo>
                  <a:pt x="1244600" y="753732"/>
                </a:lnTo>
                <a:lnTo>
                  <a:pt x="1270000" y="798961"/>
                </a:lnTo>
                <a:lnTo>
                  <a:pt x="1282700" y="845774"/>
                </a:lnTo>
                <a:lnTo>
                  <a:pt x="1308100" y="893932"/>
                </a:lnTo>
                <a:lnTo>
                  <a:pt x="1320800" y="943192"/>
                </a:lnTo>
                <a:lnTo>
                  <a:pt x="1346200" y="993312"/>
                </a:lnTo>
                <a:lnTo>
                  <a:pt x="1358900" y="1039319"/>
                </a:lnTo>
                <a:lnTo>
                  <a:pt x="1358900" y="1085999"/>
                </a:lnTo>
                <a:lnTo>
                  <a:pt x="1371600" y="1133144"/>
                </a:lnTo>
                <a:close/>
              </a:path>
              <a:path w="2070100" h="2265045">
                <a:moveTo>
                  <a:pt x="1219200" y="725473"/>
                </a:moveTo>
                <a:lnTo>
                  <a:pt x="1219200" y="1117191"/>
                </a:lnTo>
                <a:lnTo>
                  <a:pt x="1193800" y="1030230"/>
                </a:lnTo>
                <a:lnTo>
                  <a:pt x="1193800" y="994807"/>
                </a:lnTo>
                <a:lnTo>
                  <a:pt x="1181100" y="959855"/>
                </a:lnTo>
                <a:lnTo>
                  <a:pt x="1155700" y="925539"/>
                </a:lnTo>
                <a:lnTo>
                  <a:pt x="1143000" y="892027"/>
                </a:lnTo>
                <a:lnTo>
                  <a:pt x="1143000" y="874554"/>
                </a:lnTo>
                <a:lnTo>
                  <a:pt x="1130300" y="857221"/>
                </a:lnTo>
                <a:lnTo>
                  <a:pt x="1117600" y="840168"/>
                </a:lnTo>
                <a:lnTo>
                  <a:pt x="1104900" y="823536"/>
                </a:lnTo>
                <a:lnTo>
                  <a:pt x="1079500" y="786565"/>
                </a:lnTo>
                <a:lnTo>
                  <a:pt x="1054100" y="750256"/>
                </a:lnTo>
                <a:lnTo>
                  <a:pt x="1016000" y="715322"/>
                </a:lnTo>
                <a:lnTo>
                  <a:pt x="990600" y="682479"/>
                </a:lnTo>
                <a:lnTo>
                  <a:pt x="952500" y="723569"/>
                </a:lnTo>
                <a:lnTo>
                  <a:pt x="927100" y="763413"/>
                </a:lnTo>
                <a:lnTo>
                  <a:pt x="914400" y="803196"/>
                </a:lnTo>
                <a:lnTo>
                  <a:pt x="889000" y="844101"/>
                </a:lnTo>
                <a:lnTo>
                  <a:pt x="876300" y="887312"/>
                </a:lnTo>
                <a:lnTo>
                  <a:pt x="863600" y="934012"/>
                </a:lnTo>
                <a:lnTo>
                  <a:pt x="863600" y="985386"/>
                </a:lnTo>
                <a:lnTo>
                  <a:pt x="850900" y="1034073"/>
                </a:lnTo>
                <a:lnTo>
                  <a:pt x="850900" y="618976"/>
                </a:lnTo>
                <a:lnTo>
                  <a:pt x="876300" y="589029"/>
                </a:lnTo>
                <a:lnTo>
                  <a:pt x="876300" y="417892"/>
                </a:lnTo>
                <a:lnTo>
                  <a:pt x="901700" y="430346"/>
                </a:lnTo>
                <a:lnTo>
                  <a:pt x="939800" y="458040"/>
                </a:lnTo>
                <a:lnTo>
                  <a:pt x="990600" y="488694"/>
                </a:lnTo>
                <a:lnTo>
                  <a:pt x="1028700" y="465632"/>
                </a:lnTo>
                <a:lnTo>
                  <a:pt x="1079500" y="446459"/>
                </a:lnTo>
                <a:lnTo>
                  <a:pt x="1104900" y="436168"/>
                </a:lnTo>
                <a:lnTo>
                  <a:pt x="1104900" y="592562"/>
                </a:lnTo>
                <a:lnTo>
                  <a:pt x="1143000" y="630440"/>
                </a:lnTo>
                <a:lnTo>
                  <a:pt x="1181100" y="670140"/>
                </a:lnTo>
                <a:lnTo>
                  <a:pt x="1206500" y="711344"/>
                </a:lnTo>
                <a:lnTo>
                  <a:pt x="1219200" y="725473"/>
                </a:lnTo>
                <a:close/>
              </a:path>
              <a:path w="2070100" h="2265045">
                <a:moveTo>
                  <a:pt x="1930400" y="964232"/>
                </a:moveTo>
                <a:lnTo>
                  <a:pt x="1930400" y="1524340"/>
                </a:lnTo>
                <a:lnTo>
                  <a:pt x="1917700" y="1475556"/>
                </a:lnTo>
                <a:lnTo>
                  <a:pt x="1917700" y="1427041"/>
                </a:lnTo>
                <a:lnTo>
                  <a:pt x="1841500" y="1140567"/>
                </a:lnTo>
                <a:lnTo>
                  <a:pt x="1816100" y="1094248"/>
                </a:lnTo>
                <a:lnTo>
                  <a:pt x="1803400" y="1048519"/>
                </a:lnTo>
                <a:lnTo>
                  <a:pt x="1778000" y="1003442"/>
                </a:lnTo>
                <a:lnTo>
                  <a:pt x="1765300" y="959079"/>
                </a:lnTo>
                <a:lnTo>
                  <a:pt x="1739900" y="915489"/>
                </a:lnTo>
                <a:lnTo>
                  <a:pt x="1714500" y="872734"/>
                </a:lnTo>
                <a:lnTo>
                  <a:pt x="1689100" y="830874"/>
                </a:lnTo>
                <a:lnTo>
                  <a:pt x="1663700" y="789862"/>
                </a:lnTo>
                <a:lnTo>
                  <a:pt x="1625600" y="750573"/>
                </a:lnTo>
                <a:lnTo>
                  <a:pt x="1600200" y="713519"/>
                </a:lnTo>
                <a:lnTo>
                  <a:pt x="1562100" y="679211"/>
                </a:lnTo>
                <a:lnTo>
                  <a:pt x="1524000" y="648163"/>
                </a:lnTo>
                <a:lnTo>
                  <a:pt x="1485900" y="620887"/>
                </a:lnTo>
                <a:lnTo>
                  <a:pt x="1435100" y="597894"/>
                </a:lnTo>
                <a:lnTo>
                  <a:pt x="1397000" y="579698"/>
                </a:lnTo>
                <a:lnTo>
                  <a:pt x="1346200" y="566001"/>
                </a:lnTo>
                <a:lnTo>
                  <a:pt x="1295400" y="558592"/>
                </a:lnTo>
                <a:lnTo>
                  <a:pt x="1244600" y="557507"/>
                </a:lnTo>
                <a:lnTo>
                  <a:pt x="1206500" y="562783"/>
                </a:lnTo>
                <a:lnTo>
                  <a:pt x="1155700" y="574456"/>
                </a:lnTo>
                <a:lnTo>
                  <a:pt x="1104900" y="592562"/>
                </a:lnTo>
                <a:lnTo>
                  <a:pt x="1104900" y="436168"/>
                </a:lnTo>
                <a:lnTo>
                  <a:pt x="1117600" y="431022"/>
                </a:lnTo>
                <a:lnTo>
                  <a:pt x="1168400" y="419166"/>
                </a:lnTo>
                <a:lnTo>
                  <a:pt x="1206500" y="410737"/>
                </a:lnTo>
                <a:lnTo>
                  <a:pt x="1270000" y="408718"/>
                </a:lnTo>
                <a:lnTo>
                  <a:pt x="1320800" y="412660"/>
                </a:lnTo>
                <a:lnTo>
                  <a:pt x="1371600" y="422064"/>
                </a:lnTo>
                <a:lnTo>
                  <a:pt x="1435100" y="436431"/>
                </a:lnTo>
                <a:lnTo>
                  <a:pt x="1485900" y="455264"/>
                </a:lnTo>
                <a:lnTo>
                  <a:pt x="1524000" y="476100"/>
                </a:lnTo>
                <a:lnTo>
                  <a:pt x="1574800" y="500539"/>
                </a:lnTo>
                <a:lnTo>
                  <a:pt x="1612900" y="528270"/>
                </a:lnTo>
                <a:lnTo>
                  <a:pt x="1651000" y="558985"/>
                </a:lnTo>
                <a:lnTo>
                  <a:pt x="1689100" y="592373"/>
                </a:lnTo>
                <a:lnTo>
                  <a:pt x="1714500" y="628124"/>
                </a:lnTo>
                <a:lnTo>
                  <a:pt x="1752600" y="665929"/>
                </a:lnTo>
                <a:lnTo>
                  <a:pt x="1778000" y="705477"/>
                </a:lnTo>
                <a:lnTo>
                  <a:pt x="1803400" y="746459"/>
                </a:lnTo>
                <a:lnTo>
                  <a:pt x="1841500" y="788565"/>
                </a:lnTo>
                <a:lnTo>
                  <a:pt x="1866900" y="831485"/>
                </a:lnTo>
                <a:lnTo>
                  <a:pt x="1879600" y="874908"/>
                </a:lnTo>
                <a:lnTo>
                  <a:pt x="1905000" y="918526"/>
                </a:lnTo>
                <a:lnTo>
                  <a:pt x="1930400" y="964232"/>
                </a:lnTo>
                <a:close/>
              </a:path>
              <a:path w="2070100" h="2265045">
                <a:moveTo>
                  <a:pt x="1917700" y="1768996"/>
                </a:moveTo>
                <a:lnTo>
                  <a:pt x="1917700" y="2211191"/>
                </a:lnTo>
                <a:lnTo>
                  <a:pt x="1905000" y="2223981"/>
                </a:lnTo>
                <a:lnTo>
                  <a:pt x="1892300" y="2236083"/>
                </a:lnTo>
                <a:lnTo>
                  <a:pt x="1892300" y="2246825"/>
                </a:lnTo>
                <a:lnTo>
                  <a:pt x="1879600" y="2255538"/>
                </a:lnTo>
                <a:lnTo>
                  <a:pt x="1841500" y="2264620"/>
                </a:lnTo>
                <a:lnTo>
                  <a:pt x="1803400" y="2252305"/>
                </a:lnTo>
                <a:lnTo>
                  <a:pt x="1778000" y="2224031"/>
                </a:lnTo>
                <a:lnTo>
                  <a:pt x="1778000" y="2185281"/>
                </a:lnTo>
                <a:lnTo>
                  <a:pt x="1790700" y="2151695"/>
                </a:lnTo>
                <a:lnTo>
                  <a:pt x="1828800" y="2056227"/>
                </a:lnTo>
                <a:lnTo>
                  <a:pt x="1854200" y="2009970"/>
                </a:lnTo>
                <a:lnTo>
                  <a:pt x="1917700" y="1768996"/>
                </a:lnTo>
                <a:close/>
              </a:path>
              <a:path w="2070100" h="2265045">
                <a:moveTo>
                  <a:pt x="2070100" y="1457180"/>
                </a:moveTo>
                <a:lnTo>
                  <a:pt x="2070100" y="1773109"/>
                </a:lnTo>
                <a:lnTo>
                  <a:pt x="2006600" y="2025596"/>
                </a:lnTo>
                <a:lnTo>
                  <a:pt x="1981200" y="2073990"/>
                </a:lnTo>
                <a:lnTo>
                  <a:pt x="1955800" y="2121366"/>
                </a:lnTo>
                <a:lnTo>
                  <a:pt x="1917700" y="2188531"/>
                </a:lnTo>
                <a:lnTo>
                  <a:pt x="1917700" y="1720279"/>
                </a:lnTo>
                <a:lnTo>
                  <a:pt x="1930400" y="1671361"/>
                </a:lnTo>
                <a:lnTo>
                  <a:pt x="1930400" y="964232"/>
                </a:lnTo>
                <a:lnTo>
                  <a:pt x="1943100" y="1010660"/>
                </a:lnTo>
                <a:lnTo>
                  <a:pt x="1968500" y="1057729"/>
                </a:lnTo>
                <a:lnTo>
                  <a:pt x="2032000" y="1299979"/>
                </a:lnTo>
                <a:lnTo>
                  <a:pt x="2070100" y="1457180"/>
                </a:lnTo>
                <a:close/>
              </a:path>
            </a:pathLst>
          </a:custGeom>
          <a:solidFill>
            <a:srgbClr val="DD454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84498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62968" y="-52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133242" y="1009469"/>
            <a:ext cx="7475428" cy="9549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/>
              <a:t> Indagación Previa (cuando sea necesaria)</a:t>
            </a:r>
            <a:endParaRPr lang="es-CO" sz="2000" dirty="0"/>
          </a:p>
          <a:p>
            <a:pPr algn="just"/>
            <a:endParaRPr lang="es-ES" sz="2000" dirty="0"/>
          </a:p>
          <a:p>
            <a:pPr algn="just"/>
            <a:r>
              <a:rPr lang="es-CO" sz="2000" dirty="0"/>
              <a:t>Esta etapa se inicia cuando no se tiene certeza sobre la identidad del autor de la falta o sobre la ocurrencia de los hechos. Su objetivo es verificar la ocurrencia de la conducta, determinar si es constitutiva de falta disciplinaria y si el investigado es el presunto autor. Tiene una duración máxima de seis meses.</a:t>
            </a:r>
          </a:p>
          <a:p>
            <a:pPr algn="just"/>
            <a:endParaRPr lang="es-CO" sz="1800" dirty="0"/>
          </a:p>
          <a:p>
            <a:pPr algn="just"/>
            <a:r>
              <a:rPr lang="es-CO" sz="2000" b="1" dirty="0"/>
              <a:t>  Investigación Disciplinaria</a:t>
            </a:r>
          </a:p>
          <a:p>
            <a:pPr algn="just"/>
            <a:endParaRPr lang="es-ES" sz="2000" b="1" dirty="0"/>
          </a:p>
          <a:p>
            <a:pPr algn="just"/>
            <a:r>
              <a:rPr lang="es-CO" sz="2000" dirty="0"/>
              <a:t>Una vez que se tienen indicios serios sobre la comisión de una falta y la identidad del presunto responsable, se ordena la apertura de la investigación disciplinaria. En esta etapa se busca:</a:t>
            </a:r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object 6">
            <a:extLst>
              <a:ext uri="{FF2B5EF4-FFF2-40B4-BE49-F238E27FC236}">
                <a16:creationId xmlns:a16="http://schemas.microsoft.com/office/drawing/2014/main" id="{0545C957-3F1B-4AEF-85D0-674A4234DFF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19887" y="2497500"/>
            <a:ext cx="2375531" cy="1862999"/>
          </a:xfrm>
          <a:prstGeom prst="rect">
            <a:avLst/>
          </a:prstGeom>
        </p:spPr>
      </p:pic>
      <p:grpSp>
        <p:nvGrpSpPr>
          <p:cNvPr id="14" name="object 22">
            <a:extLst>
              <a:ext uri="{FF2B5EF4-FFF2-40B4-BE49-F238E27FC236}">
                <a16:creationId xmlns:a16="http://schemas.microsoft.com/office/drawing/2014/main" id="{0E0D3CB3-5D32-431A-A714-46E2EFD8FDE1}"/>
              </a:ext>
            </a:extLst>
          </p:cNvPr>
          <p:cNvGrpSpPr/>
          <p:nvPr/>
        </p:nvGrpSpPr>
        <p:grpSpPr>
          <a:xfrm>
            <a:off x="2337597" y="943023"/>
            <a:ext cx="764161" cy="487539"/>
            <a:chOff x="7251632" y="3631117"/>
            <a:chExt cx="994410" cy="994410"/>
          </a:xfrm>
        </p:grpSpPr>
        <p:sp>
          <p:nvSpPr>
            <p:cNvPr id="15" name="object 23">
              <a:extLst>
                <a:ext uri="{FF2B5EF4-FFF2-40B4-BE49-F238E27FC236}">
                  <a16:creationId xmlns:a16="http://schemas.microsoft.com/office/drawing/2014/main" id="{3600FC05-FDCA-440E-BDCC-E2A1DFD21E81}"/>
                </a:ext>
              </a:extLst>
            </p:cNvPr>
            <p:cNvSpPr/>
            <p:nvPr/>
          </p:nvSpPr>
          <p:spPr>
            <a:xfrm>
              <a:off x="7251632" y="3631117"/>
              <a:ext cx="994410" cy="994410"/>
            </a:xfrm>
            <a:custGeom>
              <a:avLst/>
              <a:gdLst/>
              <a:ahLst/>
              <a:cxnLst/>
              <a:rect l="l" t="t" r="r" b="b"/>
              <a:pathLst>
                <a:path w="994409" h="994410">
                  <a:moveTo>
                    <a:pt x="496900" y="993795"/>
                  </a:moveTo>
                  <a:lnTo>
                    <a:pt x="449045" y="991521"/>
                  </a:lnTo>
                  <a:lnTo>
                    <a:pt x="402478" y="984836"/>
                  </a:lnTo>
                  <a:lnTo>
                    <a:pt x="357405" y="973948"/>
                  </a:lnTo>
                  <a:lnTo>
                    <a:pt x="314036" y="959067"/>
                  </a:lnTo>
                  <a:lnTo>
                    <a:pt x="272579" y="940399"/>
                  </a:lnTo>
                  <a:lnTo>
                    <a:pt x="233241" y="918155"/>
                  </a:lnTo>
                  <a:lnTo>
                    <a:pt x="196232" y="892541"/>
                  </a:lnTo>
                  <a:lnTo>
                    <a:pt x="161759" y="863765"/>
                  </a:lnTo>
                  <a:lnTo>
                    <a:pt x="130031" y="832037"/>
                  </a:lnTo>
                  <a:lnTo>
                    <a:pt x="101255" y="797565"/>
                  </a:lnTo>
                  <a:lnTo>
                    <a:pt x="75641" y="760555"/>
                  </a:lnTo>
                  <a:lnTo>
                    <a:pt x="53396" y="721218"/>
                  </a:lnTo>
                  <a:lnTo>
                    <a:pt x="34728" y="679761"/>
                  </a:lnTo>
                  <a:lnTo>
                    <a:pt x="19847" y="636392"/>
                  </a:lnTo>
                  <a:lnTo>
                    <a:pt x="8959" y="591320"/>
                  </a:lnTo>
                  <a:lnTo>
                    <a:pt x="2274" y="544752"/>
                  </a:lnTo>
                  <a:lnTo>
                    <a:pt x="0" y="496897"/>
                  </a:lnTo>
                  <a:lnTo>
                    <a:pt x="2274" y="449043"/>
                  </a:lnTo>
                  <a:lnTo>
                    <a:pt x="8959" y="402475"/>
                  </a:lnTo>
                  <a:lnTo>
                    <a:pt x="19847" y="357403"/>
                  </a:lnTo>
                  <a:lnTo>
                    <a:pt x="34728" y="314034"/>
                  </a:lnTo>
                  <a:lnTo>
                    <a:pt x="53396" y="272577"/>
                  </a:lnTo>
                  <a:lnTo>
                    <a:pt x="75641" y="233239"/>
                  </a:lnTo>
                  <a:lnTo>
                    <a:pt x="101255" y="196230"/>
                  </a:lnTo>
                  <a:lnTo>
                    <a:pt x="130031" y="161758"/>
                  </a:lnTo>
                  <a:lnTo>
                    <a:pt x="161759" y="130029"/>
                  </a:lnTo>
                  <a:lnTo>
                    <a:pt x="196232" y="101254"/>
                  </a:lnTo>
                  <a:lnTo>
                    <a:pt x="233241" y="75640"/>
                  </a:lnTo>
                  <a:lnTo>
                    <a:pt x="272579" y="53395"/>
                  </a:lnTo>
                  <a:lnTo>
                    <a:pt x="314036" y="34728"/>
                  </a:lnTo>
                  <a:lnTo>
                    <a:pt x="357405" y="19847"/>
                  </a:lnTo>
                  <a:lnTo>
                    <a:pt x="402478" y="8959"/>
                  </a:lnTo>
                  <a:lnTo>
                    <a:pt x="449045" y="2274"/>
                  </a:lnTo>
                  <a:lnTo>
                    <a:pt x="496900" y="0"/>
                  </a:lnTo>
                  <a:lnTo>
                    <a:pt x="544755" y="2274"/>
                  </a:lnTo>
                  <a:lnTo>
                    <a:pt x="591322" y="8959"/>
                  </a:lnTo>
                  <a:lnTo>
                    <a:pt x="636395" y="19847"/>
                  </a:lnTo>
                  <a:lnTo>
                    <a:pt x="679764" y="34728"/>
                  </a:lnTo>
                  <a:lnTo>
                    <a:pt x="721221" y="53395"/>
                  </a:lnTo>
                  <a:lnTo>
                    <a:pt x="760558" y="75640"/>
                  </a:lnTo>
                  <a:lnTo>
                    <a:pt x="797567" y="101254"/>
                  </a:lnTo>
                  <a:lnTo>
                    <a:pt x="832040" y="130029"/>
                  </a:lnTo>
                  <a:lnTo>
                    <a:pt x="863768" y="161758"/>
                  </a:lnTo>
                  <a:lnTo>
                    <a:pt x="892543" y="196230"/>
                  </a:lnTo>
                  <a:lnTo>
                    <a:pt x="918157" y="233239"/>
                  </a:lnTo>
                  <a:lnTo>
                    <a:pt x="940402" y="272577"/>
                  </a:lnTo>
                  <a:lnTo>
                    <a:pt x="959069" y="314034"/>
                  </a:lnTo>
                  <a:lnTo>
                    <a:pt x="973951" y="357403"/>
                  </a:lnTo>
                  <a:lnTo>
                    <a:pt x="984838" y="402475"/>
                  </a:lnTo>
                  <a:lnTo>
                    <a:pt x="991523" y="449043"/>
                  </a:lnTo>
                  <a:lnTo>
                    <a:pt x="993798" y="496897"/>
                  </a:lnTo>
                  <a:lnTo>
                    <a:pt x="991523" y="544752"/>
                  </a:lnTo>
                  <a:lnTo>
                    <a:pt x="984838" y="591320"/>
                  </a:lnTo>
                  <a:lnTo>
                    <a:pt x="973951" y="636392"/>
                  </a:lnTo>
                  <a:lnTo>
                    <a:pt x="959069" y="679761"/>
                  </a:lnTo>
                  <a:lnTo>
                    <a:pt x="940402" y="721218"/>
                  </a:lnTo>
                  <a:lnTo>
                    <a:pt x="918157" y="760555"/>
                  </a:lnTo>
                  <a:lnTo>
                    <a:pt x="892543" y="797565"/>
                  </a:lnTo>
                  <a:lnTo>
                    <a:pt x="863768" y="832037"/>
                  </a:lnTo>
                  <a:lnTo>
                    <a:pt x="832040" y="863765"/>
                  </a:lnTo>
                  <a:lnTo>
                    <a:pt x="797567" y="892541"/>
                  </a:lnTo>
                  <a:lnTo>
                    <a:pt x="760558" y="918155"/>
                  </a:lnTo>
                  <a:lnTo>
                    <a:pt x="721221" y="940399"/>
                  </a:lnTo>
                  <a:lnTo>
                    <a:pt x="679764" y="959067"/>
                  </a:lnTo>
                  <a:lnTo>
                    <a:pt x="636395" y="973948"/>
                  </a:lnTo>
                  <a:lnTo>
                    <a:pt x="591322" y="984836"/>
                  </a:lnTo>
                  <a:lnTo>
                    <a:pt x="544755" y="991521"/>
                  </a:lnTo>
                  <a:lnTo>
                    <a:pt x="496900" y="993795"/>
                  </a:lnTo>
                  <a:close/>
                </a:path>
              </a:pathLst>
            </a:custGeom>
            <a:solidFill>
              <a:srgbClr val="5D5CC2"/>
            </a:solidFill>
          </p:spPr>
          <p:txBody>
            <a:bodyPr wrap="square" lIns="0" tIns="0" rIns="0" bIns="0" rtlCol="0"/>
            <a:lstStyle/>
            <a:p>
              <a:endParaRPr sz="1100" dirty="0"/>
            </a:p>
          </p:txBody>
        </p:sp>
        <p:sp>
          <p:nvSpPr>
            <p:cNvPr id="16" name="object 24">
              <a:extLst>
                <a:ext uri="{FF2B5EF4-FFF2-40B4-BE49-F238E27FC236}">
                  <a16:creationId xmlns:a16="http://schemas.microsoft.com/office/drawing/2014/main" id="{6B13CC6B-9E47-4EE8-8C99-787E9F4D323A}"/>
                </a:ext>
              </a:extLst>
            </p:cNvPr>
            <p:cNvSpPr/>
            <p:nvPr/>
          </p:nvSpPr>
          <p:spPr>
            <a:xfrm>
              <a:off x="7613261" y="3873115"/>
              <a:ext cx="196850" cy="507365"/>
            </a:xfrm>
            <a:custGeom>
              <a:avLst/>
              <a:gdLst/>
              <a:ahLst/>
              <a:cxnLst/>
              <a:rect l="l" t="t" r="r" b="b"/>
              <a:pathLst>
                <a:path w="196850" h="507364">
                  <a:moveTo>
                    <a:pt x="151360" y="507245"/>
                  </a:moveTo>
                  <a:lnTo>
                    <a:pt x="135484" y="505037"/>
                  </a:lnTo>
                  <a:lnTo>
                    <a:pt x="121636" y="498270"/>
                  </a:lnTo>
                  <a:lnTo>
                    <a:pt x="111840" y="486725"/>
                  </a:lnTo>
                  <a:lnTo>
                    <a:pt x="108124" y="470185"/>
                  </a:lnTo>
                  <a:lnTo>
                    <a:pt x="108124" y="158272"/>
                  </a:lnTo>
                  <a:lnTo>
                    <a:pt x="74926" y="202280"/>
                  </a:lnTo>
                  <a:lnTo>
                    <a:pt x="39411" y="220809"/>
                  </a:lnTo>
                  <a:lnTo>
                    <a:pt x="5730" y="199191"/>
                  </a:lnTo>
                  <a:lnTo>
                    <a:pt x="0" y="178466"/>
                  </a:lnTo>
                  <a:lnTo>
                    <a:pt x="6212" y="156729"/>
                  </a:lnTo>
                  <a:lnTo>
                    <a:pt x="108897" y="16984"/>
                  </a:lnTo>
                  <a:lnTo>
                    <a:pt x="148272" y="0"/>
                  </a:lnTo>
                  <a:lnTo>
                    <a:pt x="165527" y="2581"/>
                  </a:lnTo>
                  <a:lnTo>
                    <a:pt x="180343" y="10229"/>
                  </a:lnTo>
                  <a:lnTo>
                    <a:pt x="191151" y="22799"/>
                  </a:lnTo>
                  <a:lnTo>
                    <a:pt x="196382" y="40146"/>
                  </a:lnTo>
                  <a:lnTo>
                    <a:pt x="196382" y="470185"/>
                  </a:lnTo>
                  <a:lnTo>
                    <a:pt x="191199" y="486725"/>
                  </a:lnTo>
                  <a:lnTo>
                    <a:pt x="180729" y="498270"/>
                  </a:lnTo>
                  <a:lnTo>
                    <a:pt x="166829" y="505037"/>
                  </a:lnTo>
                  <a:lnTo>
                    <a:pt x="151360" y="5072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1100"/>
            </a:p>
          </p:txBody>
        </p:sp>
      </p:grpSp>
      <p:grpSp>
        <p:nvGrpSpPr>
          <p:cNvPr id="17" name="object 25">
            <a:extLst>
              <a:ext uri="{FF2B5EF4-FFF2-40B4-BE49-F238E27FC236}">
                <a16:creationId xmlns:a16="http://schemas.microsoft.com/office/drawing/2014/main" id="{243EAA21-FD79-4DA5-B255-CC7FB3C2672F}"/>
              </a:ext>
            </a:extLst>
          </p:cNvPr>
          <p:cNvGrpSpPr/>
          <p:nvPr/>
        </p:nvGrpSpPr>
        <p:grpSpPr>
          <a:xfrm>
            <a:off x="2400152" y="4036211"/>
            <a:ext cx="901065" cy="613707"/>
            <a:chOff x="7252041" y="5479315"/>
            <a:chExt cx="994410" cy="994410"/>
          </a:xfrm>
        </p:grpSpPr>
        <p:sp>
          <p:nvSpPr>
            <p:cNvPr id="18" name="object 26">
              <a:extLst>
                <a:ext uri="{FF2B5EF4-FFF2-40B4-BE49-F238E27FC236}">
                  <a16:creationId xmlns:a16="http://schemas.microsoft.com/office/drawing/2014/main" id="{F6F12F25-1120-4678-BCC9-B37A2032A7A0}"/>
                </a:ext>
              </a:extLst>
            </p:cNvPr>
            <p:cNvSpPr/>
            <p:nvPr/>
          </p:nvSpPr>
          <p:spPr>
            <a:xfrm>
              <a:off x="7252041" y="5479315"/>
              <a:ext cx="994410" cy="994410"/>
            </a:xfrm>
            <a:custGeom>
              <a:avLst/>
              <a:gdLst/>
              <a:ahLst/>
              <a:cxnLst/>
              <a:rect l="l" t="t" r="r" b="b"/>
              <a:pathLst>
                <a:path w="994409" h="994410">
                  <a:moveTo>
                    <a:pt x="496900" y="993795"/>
                  </a:moveTo>
                  <a:lnTo>
                    <a:pt x="449045" y="991521"/>
                  </a:lnTo>
                  <a:lnTo>
                    <a:pt x="402478" y="984836"/>
                  </a:lnTo>
                  <a:lnTo>
                    <a:pt x="357405" y="973948"/>
                  </a:lnTo>
                  <a:lnTo>
                    <a:pt x="314036" y="959067"/>
                  </a:lnTo>
                  <a:lnTo>
                    <a:pt x="272579" y="940399"/>
                  </a:lnTo>
                  <a:lnTo>
                    <a:pt x="233241" y="918155"/>
                  </a:lnTo>
                  <a:lnTo>
                    <a:pt x="196232" y="892541"/>
                  </a:lnTo>
                  <a:lnTo>
                    <a:pt x="161759" y="863765"/>
                  </a:lnTo>
                  <a:lnTo>
                    <a:pt x="130031" y="832037"/>
                  </a:lnTo>
                  <a:lnTo>
                    <a:pt x="101255" y="797565"/>
                  </a:lnTo>
                  <a:lnTo>
                    <a:pt x="75641" y="760555"/>
                  </a:lnTo>
                  <a:lnTo>
                    <a:pt x="53396" y="721218"/>
                  </a:lnTo>
                  <a:lnTo>
                    <a:pt x="34728" y="679761"/>
                  </a:lnTo>
                  <a:lnTo>
                    <a:pt x="19847" y="636392"/>
                  </a:lnTo>
                  <a:lnTo>
                    <a:pt x="8959" y="591320"/>
                  </a:lnTo>
                  <a:lnTo>
                    <a:pt x="2274" y="544752"/>
                  </a:lnTo>
                  <a:lnTo>
                    <a:pt x="0" y="496897"/>
                  </a:lnTo>
                  <a:lnTo>
                    <a:pt x="2274" y="449043"/>
                  </a:lnTo>
                  <a:lnTo>
                    <a:pt x="8959" y="402475"/>
                  </a:lnTo>
                  <a:lnTo>
                    <a:pt x="19847" y="357403"/>
                  </a:lnTo>
                  <a:lnTo>
                    <a:pt x="34728" y="314034"/>
                  </a:lnTo>
                  <a:lnTo>
                    <a:pt x="53396" y="272577"/>
                  </a:lnTo>
                  <a:lnTo>
                    <a:pt x="75641" y="233239"/>
                  </a:lnTo>
                  <a:lnTo>
                    <a:pt x="101255" y="196230"/>
                  </a:lnTo>
                  <a:lnTo>
                    <a:pt x="130031" y="161758"/>
                  </a:lnTo>
                  <a:lnTo>
                    <a:pt x="161759" y="130029"/>
                  </a:lnTo>
                  <a:lnTo>
                    <a:pt x="196232" y="101254"/>
                  </a:lnTo>
                  <a:lnTo>
                    <a:pt x="233241" y="75640"/>
                  </a:lnTo>
                  <a:lnTo>
                    <a:pt x="272579" y="53395"/>
                  </a:lnTo>
                  <a:lnTo>
                    <a:pt x="314036" y="34728"/>
                  </a:lnTo>
                  <a:lnTo>
                    <a:pt x="357405" y="19847"/>
                  </a:lnTo>
                  <a:lnTo>
                    <a:pt x="402478" y="8959"/>
                  </a:lnTo>
                  <a:lnTo>
                    <a:pt x="449045" y="2274"/>
                  </a:lnTo>
                  <a:lnTo>
                    <a:pt x="496900" y="0"/>
                  </a:lnTo>
                  <a:lnTo>
                    <a:pt x="544755" y="2274"/>
                  </a:lnTo>
                  <a:lnTo>
                    <a:pt x="591322" y="8959"/>
                  </a:lnTo>
                  <a:lnTo>
                    <a:pt x="636395" y="19847"/>
                  </a:lnTo>
                  <a:lnTo>
                    <a:pt x="679764" y="34728"/>
                  </a:lnTo>
                  <a:lnTo>
                    <a:pt x="721221" y="53395"/>
                  </a:lnTo>
                  <a:lnTo>
                    <a:pt x="760558" y="75640"/>
                  </a:lnTo>
                  <a:lnTo>
                    <a:pt x="797567" y="101254"/>
                  </a:lnTo>
                  <a:lnTo>
                    <a:pt x="832040" y="130029"/>
                  </a:lnTo>
                  <a:lnTo>
                    <a:pt x="863768" y="161758"/>
                  </a:lnTo>
                  <a:lnTo>
                    <a:pt x="892543" y="196230"/>
                  </a:lnTo>
                  <a:lnTo>
                    <a:pt x="918157" y="233239"/>
                  </a:lnTo>
                  <a:lnTo>
                    <a:pt x="940402" y="272577"/>
                  </a:lnTo>
                  <a:lnTo>
                    <a:pt x="959069" y="314034"/>
                  </a:lnTo>
                  <a:lnTo>
                    <a:pt x="973951" y="357403"/>
                  </a:lnTo>
                  <a:lnTo>
                    <a:pt x="984838" y="402475"/>
                  </a:lnTo>
                  <a:lnTo>
                    <a:pt x="991523" y="449043"/>
                  </a:lnTo>
                  <a:lnTo>
                    <a:pt x="993798" y="496897"/>
                  </a:lnTo>
                  <a:lnTo>
                    <a:pt x="991523" y="544752"/>
                  </a:lnTo>
                  <a:lnTo>
                    <a:pt x="984838" y="591320"/>
                  </a:lnTo>
                  <a:lnTo>
                    <a:pt x="973951" y="636392"/>
                  </a:lnTo>
                  <a:lnTo>
                    <a:pt x="959069" y="679761"/>
                  </a:lnTo>
                  <a:lnTo>
                    <a:pt x="940402" y="721218"/>
                  </a:lnTo>
                  <a:lnTo>
                    <a:pt x="918157" y="760555"/>
                  </a:lnTo>
                  <a:lnTo>
                    <a:pt x="892543" y="797565"/>
                  </a:lnTo>
                  <a:lnTo>
                    <a:pt x="863768" y="832037"/>
                  </a:lnTo>
                  <a:lnTo>
                    <a:pt x="832040" y="863765"/>
                  </a:lnTo>
                  <a:lnTo>
                    <a:pt x="797567" y="892541"/>
                  </a:lnTo>
                  <a:lnTo>
                    <a:pt x="760558" y="918155"/>
                  </a:lnTo>
                  <a:lnTo>
                    <a:pt x="721221" y="940399"/>
                  </a:lnTo>
                  <a:lnTo>
                    <a:pt x="679764" y="959067"/>
                  </a:lnTo>
                  <a:lnTo>
                    <a:pt x="636395" y="973948"/>
                  </a:lnTo>
                  <a:lnTo>
                    <a:pt x="591322" y="984836"/>
                  </a:lnTo>
                  <a:lnTo>
                    <a:pt x="544755" y="991521"/>
                  </a:lnTo>
                  <a:lnTo>
                    <a:pt x="496900" y="993795"/>
                  </a:lnTo>
                  <a:close/>
                </a:path>
              </a:pathLst>
            </a:custGeom>
            <a:solidFill>
              <a:srgbClr val="008F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7">
              <a:extLst>
                <a:ext uri="{FF2B5EF4-FFF2-40B4-BE49-F238E27FC236}">
                  <a16:creationId xmlns:a16="http://schemas.microsoft.com/office/drawing/2014/main" id="{DED1635B-68AB-44E7-B99A-EB4D4E9BDAA8}"/>
                </a:ext>
              </a:extLst>
            </p:cNvPr>
            <p:cNvSpPr/>
            <p:nvPr/>
          </p:nvSpPr>
          <p:spPr>
            <a:xfrm>
              <a:off x="7562309" y="5722942"/>
              <a:ext cx="379730" cy="503555"/>
            </a:xfrm>
            <a:custGeom>
              <a:avLst/>
              <a:gdLst/>
              <a:ahLst/>
              <a:cxnLst/>
              <a:rect l="l" t="t" r="r" b="b"/>
              <a:pathLst>
                <a:path w="379729" h="503554">
                  <a:moveTo>
                    <a:pt x="333534" y="503162"/>
                  </a:moveTo>
                  <a:lnTo>
                    <a:pt x="45092" y="503162"/>
                  </a:lnTo>
                  <a:lnTo>
                    <a:pt x="26566" y="498435"/>
                  </a:lnTo>
                  <a:lnTo>
                    <a:pt x="12341" y="488677"/>
                  </a:lnTo>
                  <a:lnTo>
                    <a:pt x="3218" y="475274"/>
                  </a:lnTo>
                  <a:lnTo>
                    <a:pt x="0" y="459610"/>
                  </a:lnTo>
                  <a:lnTo>
                    <a:pt x="1153" y="451226"/>
                  </a:lnTo>
                  <a:lnTo>
                    <a:pt x="4567" y="442696"/>
                  </a:lnTo>
                  <a:lnTo>
                    <a:pt x="10167" y="434458"/>
                  </a:lnTo>
                  <a:lnTo>
                    <a:pt x="17881" y="426949"/>
                  </a:lnTo>
                  <a:lnTo>
                    <a:pt x="234794" y="256634"/>
                  </a:lnTo>
                  <a:lnTo>
                    <a:pt x="256490" y="236341"/>
                  </a:lnTo>
                  <a:lnTo>
                    <a:pt x="271919" y="211529"/>
                  </a:lnTo>
                  <a:lnTo>
                    <a:pt x="280058" y="183800"/>
                  </a:lnTo>
                  <a:lnTo>
                    <a:pt x="279888" y="154758"/>
                  </a:lnTo>
                  <a:lnTo>
                    <a:pt x="269367" y="120747"/>
                  </a:lnTo>
                  <a:lnTo>
                    <a:pt x="248788" y="96724"/>
                  </a:lnTo>
                  <a:lnTo>
                    <a:pt x="220629" y="82471"/>
                  </a:lnTo>
                  <a:lnTo>
                    <a:pt x="187368" y="77769"/>
                  </a:lnTo>
                  <a:lnTo>
                    <a:pt x="154423" y="82726"/>
                  </a:lnTo>
                  <a:lnTo>
                    <a:pt x="126725" y="97016"/>
                  </a:lnTo>
                  <a:lnTo>
                    <a:pt x="106025" y="119763"/>
                  </a:lnTo>
                  <a:lnTo>
                    <a:pt x="94072" y="150092"/>
                  </a:lnTo>
                  <a:lnTo>
                    <a:pt x="88922" y="165852"/>
                  </a:lnTo>
                  <a:lnTo>
                    <a:pt x="79107" y="177019"/>
                  </a:lnTo>
                  <a:lnTo>
                    <a:pt x="34111" y="182731"/>
                  </a:lnTo>
                  <a:lnTo>
                    <a:pt x="6998" y="139205"/>
                  </a:lnTo>
                  <a:lnTo>
                    <a:pt x="21576" y="87698"/>
                  </a:lnTo>
                  <a:lnTo>
                    <a:pt x="48992" y="48546"/>
                  </a:lnTo>
                  <a:lnTo>
                    <a:pt x="87155" y="21227"/>
                  </a:lnTo>
                  <a:lnTo>
                    <a:pt x="133978" y="5219"/>
                  </a:lnTo>
                  <a:lnTo>
                    <a:pt x="187368" y="0"/>
                  </a:lnTo>
                  <a:lnTo>
                    <a:pt x="239185" y="6227"/>
                  </a:lnTo>
                  <a:lnTo>
                    <a:pt x="286187" y="24437"/>
                  </a:lnTo>
                  <a:lnTo>
                    <a:pt x="325241" y="53921"/>
                  </a:lnTo>
                  <a:lnTo>
                    <a:pt x="353212" y="93968"/>
                  </a:lnTo>
                  <a:lnTo>
                    <a:pt x="366964" y="143871"/>
                  </a:lnTo>
                  <a:lnTo>
                    <a:pt x="365871" y="196425"/>
                  </a:lnTo>
                  <a:lnTo>
                    <a:pt x="351220" y="242345"/>
                  </a:lnTo>
                  <a:lnTo>
                    <a:pt x="325199" y="281994"/>
                  </a:lnTo>
                  <a:lnTo>
                    <a:pt x="289994" y="315738"/>
                  </a:lnTo>
                  <a:lnTo>
                    <a:pt x="146939" y="426949"/>
                  </a:lnTo>
                  <a:lnTo>
                    <a:pt x="201363" y="424615"/>
                  </a:lnTo>
                  <a:lnTo>
                    <a:pt x="332756" y="424615"/>
                  </a:lnTo>
                  <a:lnTo>
                    <a:pt x="352836" y="428078"/>
                  </a:lnTo>
                  <a:lnTo>
                    <a:pt x="367450" y="437155"/>
                  </a:lnTo>
                  <a:lnTo>
                    <a:pt x="376379" y="449877"/>
                  </a:lnTo>
                  <a:lnTo>
                    <a:pt x="379404" y="464277"/>
                  </a:lnTo>
                  <a:lnTo>
                    <a:pt x="376610" y="478555"/>
                  </a:lnTo>
                  <a:lnTo>
                    <a:pt x="368131" y="491010"/>
                  </a:lnTo>
                  <a:lnTo>
                    <a:pt x="353821" y="499820"/>
                  </a:lnTo>
                  <a:lnTo>
                    <a:pt x="333534" y="5031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528949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-1818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2640979" y="703262"/>
            <a:ext cx="8047999" cy="927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CO" sz="2000" b="1" dirty="0"/>
              <a:t>Verificar la ocurrencia de la conducta:</a:t>
            </a:r>
            <a:r>
              <a:rPr lang="es-CO" sz="2000" dirty="0"/>
              <a:t> Recopilar pruebas que confirmen la existencia del acto de corrupción.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s-ES" sz="2000" dirty="0"/>
          </a:p>
          <a:p>
            <a:pPr algn="just"/>
            <a:endParaRPr lang="es-ES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b="1" dirty="0"/>
              <a:t>Individualizar al presunto autor:</a:t>
            </a:r>
            <a:r>
              <a:rPr lang="es-CO" sz="2000" dirty="0"/>
              <a:t> Confirmar la identidad y participación del servidor público en los hechos.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/>
              <a:t>Durante esta etapa se pueden practicar diversas pruebas, como testimonios, documentos, inspecciones, dictámenes periciales, entre otros. El investigado tiene derecho a la defensa y a solicitar y controvertir pruebas. </a:t>
            </a:r>
          </a:p>
          <a:p>
            <a:pPr algn="just"/>
            <a:endParaRPr lang="es-ES" sz="20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2000" b="1" dirty="0"/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22">
            <a:extLst>
              <a:ext uri="{FF2B5EF4-FFF2-40B4-BE49-F238E27FC236}">
                <a16:creationId xmlns:a16="http://schemas.microsoft.com/office/drawing/2014/main" id="{E999CD9D-8450-45D6-85F4-C68E33B5BE0C}"/>
              </a:ext>
            </a:extLst>
          </p:cNvPr>
          <p:cNvGrpSpPr/>
          <p:nvPr/>
        </p:nvGrpSpPr>
        <p:grpSpPr>
          <a:xfrm>
            <a:off x="355581" y="1945289"/>
            <a:ext cx="2114550" cy="1967864"/>
            <a:chOff x="15119019" y="1051543"/>
            <a:chExt cx="2114550" cy="1967864"/>
          </a:xfrm>
        </p:grpSpPr>
        <p:pic>
          <p:nvPicPr>
            <p:cNvPr id="15" name="object 23">
              <a:extLst>
                <a:ext uri="{FF2B5EF4-FFF2-40B4-BE49-F238E27FC236}">
                  <a16:creationId xmlns:a16="http://schemas.microsoft.com/office/drawing/2014/main" id="{D69C570C-6767-4B63-9693-D89871ADDBB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19019" y="2446996"/>
              <a:ext cx="1045297" cy="571807"/>
            </a:xfrm>
            <a:prstGeom prst="rect">
              <a:avLst/>
            </a:prstGeom>
          </p:spPr>
        </p:pic>
        <p:sp>
          <p:nvSpPr>
            <p:cNvPr id="16" name="object 24">
              <a:extLst>
                <a:ext uri="{FF2B5EF4-FFF2-40B4-BE49-F238E27FC236}">
                  <a16:creationId xmlns:a16="http://schemas.microsoft.com/office/drawing/2014/main" id="{9420C0C1-C2B5-428F-987C-0F0D05287300}"/>
                </a:ext>
              </a:extLst>
            </p:cNvPr>
            <p:cNvSpPr/>
            <p:nvPr/>
          </p:nvSpPr>
          <p:spPr>
            <a:xfrm>
              <a:off x="15657030" y="1618756"/>
              <a:ext cx="1448435" cy="879475"/>
            </a:xfrm>
            <a:custGeom>
              <a:avLst/>
              <a:gdLst/>
              <a:ahLst/>
              <a:cxnLst/>
              <a:rect l="l" t="t" r="r" b="b"/>
              <a:pathLst>
                <a:path w="1448434" h="879475">
                  <a:moveTo>
                    <a:pt x="499688" y="879219"/>
                  </a:moveTo>
                  <a:lnTo>
                    <a:pt x="483605" y="870562"/>
                  </a:lnTo>
                  <a:lnTo>
                    <a:pt x="473434" y="855673"/>
                  </a:lnTo>
                  <a:lnTo>
                    <a:pt x="465714" y="839832"/>
                  </a:lnTo>
                  <a:lnTo>
                    <a:pt x="455561" y="853578"/>
                  </a:lnTo>
                  <a:lnTo>
                    <a:pt x="448584" y="865945"/>
                  </a:lnTo>
                  <a:lnTo>
                    <a:pt x="435959" y="874387"/>
                  </a:lnTo>
                  <a:lnTo>
                    <a:pt x="408860" y="876360"/>
                  </a:lnTo>
                  <a:lnTo>
                    <a:pt x="381521" y="861189"/>
                  </a:lnTo>
                  <a:lnTo>
                    <a:pt x="350508" y="824104"/>
                  </a:lnTo>
                  <a:lnTo>
                    <a:pt x="320590" y="773520"/>
                  </a:lnTo>
                  <a:lnTo>
                    <a:pt x="296533" y="717855"/>
                  </a:lnTo>
                  <a:lnTo>
                    <a:pt x="283105" y="665525"/>
                  </a:lnTo>
                  <a:lnTo>
                    <a:pt x="285074" y="624947"/>
                  </a:lnTo>
                  <a:lnTo>
                    <a:pt x="270903" y="632764"/>
                  </a:lnTo>
                  <a:lnTo>
                    <a:pt x="251105" y="663722"/>
                  </a:lnTo>
                  <a:lnTo>
                    <a:pt x="225993" y="706562"/>
                  </a:lnTo>
                  <a:lnTo>
                    <a:pt x="195880" y="750028"/>
                  </a:lnTo>
                  <a:lnTo>
                    <a:pt x="161077" y="782861"/>
                  </a:lnTo>
                  <a:lnTo>
                    <a:pt x="121898" y="793805"/>
                  </a:lnTo>
                  <a:lnTo>
                    <a:pt x="99504" y="776815"/>
                  </a:lnTo>
                  <a:lnTo>
                    <a:pt x="90917" y="742939"/>
                  </a:lnTo>
                  <a:lnTo>
                    <a:pt x="88372" y="700933"/>
                  </a:lnTo>
                  <a:lnTo>
                    <a:pt x="84109" y="659552"/>
                  </a:lnTo>
                  <a:lnTo>
                    <a:pt x="70363" y="627553"/>
                  </a:lnTo>
                  <a:lnTo>
                    <a:pt x="39371" y="613691"/>
                  </a:lnTo>
                  <a:lnTo>
                    <a:pt x="23312" y="605073"/>
                  </a:lnTo>
                  <a:lnTo>
                    <a:pt x="13582" y="589770"/>
                  </a:lnTo>
                  <a:lnTo>
                    <a:pt x="8776" y="575171"/>
                  </a:lnTo>
                  <a:lnTo>
                    <a:pt x="7502" y="568666"/>
                  </a:lnTo>
                  <a:lnTo>
                    <a:pt x="0" y="546150"/>
                  </a:lnTo>
                  <a:lnTo>
                    <a:pt x="37511" y="517069"/>
                  </a:lnTo>
                  <a:lnTo>
                    <a:pt x="75022" y="471102"/>
                  </a:lnTo>
                  <a:lnTo>
                    <a:pt x="84626" y="440513"/>
                  </a:lnTo>
                  <a:lnTo>
                    <a:pt x="108634" y="386689"/>
                  </a:lnTo>
                  <a:lnTo>
                    <a:pt x="139844" y="326020"/>
                  </a:lnTo>
                  <a:lnTo>
                    <a:pt x="171054" y="274896"/>
                  </a:lnTo>
                  <a:lnTo>
                    <a:pt x="195061" y="249707"/>
                  </a:lnTo>
                  <a:lnTo>
                    <a:pt x="221961" y="234139"/>
                  </a:lnTo>
                  <a:lnTo>
                    <a:pt x="266472" y="203980"/>
                  </a:lnTo>
                  <a:lnTo>
                    <a:pt x="319318" y="167152"/>
                  </a:lnTo>
                  <a:lnTo>
                    <a:pt x="371228" y="131575"/>
                  </a:lnTo>
                  <a:lnTo>
                    <a:pt x="412925" y="105171"/>
                  </a:lnTo>
                  <a:lnTo>
                    <a:pt x="462333" y="91520"/>
                  </a:lnTo>
                  <a:lnTo>
                    <a:pt x="516413" y="77380"/>
                  </a:lnTo>
                  <a:lnTo>
                    <a:pt x="584246" y="57401"/>
                  </a:lnTo>
                  <a:lnTo>
                    <a:pt x="652704" y="35546"/>
                  </a:lnTo>
                  <a:lnTo>
                    <a:pt x="708658" y="15776"/>
                  </a:lnTo>
                  <a:lnTo>
                    <a:pt x="738977" y="2052"/>
                  </a:lnTo>
                  <a:lnTo>
                    <a:pt x="772793" y="0"/>
                  </a:lnTo>
                  <a:lnTo>
                    <a:pt x="823843" y="16592"/>
                  </a:lnTo>
                  <a:lnTo>
                    <a:pt x="875598" y="43738"/>
                  </a:lnTo>
                  <a:lnTo>
                    <a:pt x="911526" y="73347"/>
                  </a:lnTo>
                  <a:lnTo>
                    <a:pt x="931012" y="92032"/>
                  </a:lnTo>
                  <a:lnTo>
                    <a:pt x="966275" y="121094"/>
                  </a:lnTo>
                  <a:lnTo>
                    <a:pt x="1012528" y="157567"/>
                  </a:lnTo>
                  <a:lnTo>
                    <a:pt x="1064988" y="198488"/>
                  </a:lnTo>
                  <a:lnTo>
                    <a:pt x="1118867" y="240892"/>
                  </a:lnTo>
                  <a:lnTo>
                    <a:pt x="1169381" y="281813"/>
                  </a:lnTo>
                  <a:lnTo>
                    <a:pt x="1211745" y="318287"/>
                  </a:lnTo>
                  <a:lnTo>
                    <a:pt x="1241172" y="347349"/>
                  </a:lnTo>
                  <a:lnTo>
                    <a:pt x="1252877" y="366033"/>
                  </a:lnTo>
                  <a:lnTo>
                    <a:pt x="1272022" y="389388"/>
                  </a:lnTo>
                  <a:lnTo>
                    <a:pt x="1315115" y="412383"/>
                  </a:lnTo>
                  <a:lnTo>
                    <a:pt x="1367391" y="431955"/>
                  </a:lnTo>
                  <a:lnTo>
                    <a:pt x="1414086" y="445044"/>
                  </a:lnTo>
                  <a:lnTo>
                    <a:pt x="1440434" y="448588"/>
                  </a:lnTo>
                  <a:lnTo>
                    <a:pt x="1448347" y="506225"/>
                  </a:lnTo>
                  <a:lnTo>
                    <a:pt x="1447468" y="636681"/>
                  </a:lnTo>
                  <a:lnTo>
                    <a:pt x="1443072" y="767840"/>
                  </a:lnTo>
                  <a:lnTo>
                    <a:pt x="1440434" y="827586"/>
                  </a:lnTo>
                  <a:lnTo>
                    <a:pt x="1414645" y="827351"/>
                  </a:lnTo>
                  <a:lnTo>
                    <a:pt x="1346656" y="828524"/>
                  </a:lnTo>
                  <a:lnTo>
                    <a:pt x="1250533" y="833918"/>
                  </a:lnTo>
                  <a:lnTo>
                    <a:pt x="1140343" y="846348"/>
                  </a:lnTo>
                  <a:lnTo>
                    <a:pt x="1109108" y="850808"/>
                  </a:lnTo>
                  <a:lnTo>
                    <a:pt x="1072279" y="855648"/>
                  </a:lnTo>
                  <a:lnTo>
                    <a:pt x="1030768" y="860719"/>
                  </a:lnTo>
                  <a:lnTo>
                    <a:pt x="985488" y="865872"/>
                  </a:lnTo>
                  <a:lnTo>
                    <a:pt x="949489" y="860385"/>
                  </a:lnTo>
                  <a:lnTo>
                    <a:pt x="906240" y="841482"/>
                  </a:lnTo>
                  <a:lnTo>
                    <a:pt x="811570" y="789940"/>
                  </a:lnTo>
                  <a:lnTo>
                    <a:pt x="766943" y="770554"/>
                  </a:lnTo>
                  <a:lnTo>
                    <a:pt x="728648" y="764261"/>
                  </a:lnTo>
                  <a:lnTo>
                    <a:pt x="708778" y="761808"/>
                  </a:lnTo>
                  <a:lnTo>
                    <a:pt x="696958" y="752180"/>
                  </a:lnTo>
                  <a:lnTo>
                    <a:pt x="661695" y="701605"/>
                  </a:lnTo>
                  <a:lnTo>
                    <a:pt x="590258" y="671174"/>
                  </a:lnTo>
                  <a:lnTo>
                    <a:pt x="525732" y="663353"/>
                  </a:lnTo>
                  <a:lnTo>
                    <a:pt x="513112" y="672217"/>
                  </a:lnTo>
                  <a:lnTo>
                    <a:pt x="516650" y="698299"/>
                  </a:lnTo>
                  <a:lnTo>
                    <a:pt x="543449" y="778045"/>
                  </a:lnTo>
                  <a:lnTo>
                    <a:pt x="552336" y="819675"/>
                  </a:lnTo>
                  <a:lnTo>
                    <a:pt x="548630" y="854452"/>
                  </a:lnTo>
                  <a:lnTo>
                    <a:pt x="525146" y="876360"/>
                  </a:lnTo>
                  <a:lnTo>
                    <a:pt x="499688" y="879219"/>
                  </a:lnTo>
                  <a:close/>
                </a:path>
              </a:pathLst>
            </a:custGeom>
            <a:solidFill>
              <a:srgbClr val="B39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25">
              <a:extLst>
                <a:ext uri="{FF2B5EF4-FFF2-40B4-BE49-F238E27FC236}">
                  <a16:creationId xmlns:a16="http://schemas.microsoft.com/office/drawing/2014/main" id="{891C8940-F90A-481C-9497-70D740A44BE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84871" y="1616714"/>
              <a:ext cx="1611940" cy="879215"/>
            </a:xfrm>
            <a:prstGeom prst="rect">
              <a:avLst/>
            </a:prstGeom>
          </p:spPr>
        </p:pic>
        <p:sp>
          <p:nvSpPr>
            <p:cNvPr id="18" name="object 26">
              <a:extLst>
                <a:ext uri="{FF2B5EF4-FFF2-40B4-BE49-F238E27FC236}">
                  <a16:creationId xmlns:a16="http://schemas.microsoft.com/office/drawing/2014/main" id="{93FF2556-AC14-4184-883F-47ECCD6F6159}"/>
                </a:ext>
              </a:extLst>
            </p:cNvPr>
            <p:cNvSpPr/>
            <p:nvPr/>
          </p:nvSpPr>
          <p:spPr>
            <a:xfrm>
              <a:off x="15713064" y="1055792"/>
              <a:ext cx="1513840" cy="1243965"/>
            </a:xfrm>
            <a:custGeom>
              <a:avLst/>
              <a:gdLst/>
              <a:ahLst/>
              <a:cxnLst/>
              <a:rect l="l" t="t" r="r" b="b"/>
              <a:pathLst>
                <a:path w="1513840" h="1243964">
                  <a:moveTo>
                    <a:pt x="48516" y="1243411"/>
                  </a:moveTo>
                  <a:lnTo>
                    <a:pt x="27957" y="1240465"/>
                  </a:lnTo>
                  <a:lnTo>
                    <a:pt x="14759" y="1231732"/>
                  </a:lnTo>
                  <a:lnTo>
                    <a:pt x="5950" y="1215255"/>
                  </a:lnTo>
                  <a:lnTo>
                    <a:pt x="0" y="1191665"/>
                  </a:lnTo>
                  <a:lnTo>
                    <a:pt x="4744" y="1164891"/>
                  </a:lnTo>
                  <a:lnTo>
                    <a:pt x="28021" y="1138862"/>
                  </a:lnTo>
                  <a:lnTo>
                    <a:pt x="79797" y="1103014"/>
                  </a:lnTo>
                  <a:lnTo>
                    <a:pt x="1444466" y="11189"/>
                  </a:lnTo>
                  <a:lnTo>
                    <a:pt x="1474513" y="0"/>
                  </a:lnTo>
                  <a:lnTo>
                    <a:pt x="1500908" y="7285"/>
                  </a:lnTo>
                  <a:lnTo>
                    <a:pt x="1513671" y="25809"/>
                  </a:lnTo>
                  <a:lnTo>
                    <a:pt x="1502820" y="48336"/>
                  </a:lnTo>
                  <a:lnTo>
                    <a:pt x="667263" y="759439"/>
                  </a:lnTo>
                  <a:lnTo>
                    <a:pt x="89028" y="1231732"/>
                  </a:lnTo>
                  <a:lnTo>
                    <a:pt x="70764" y="1240517"/>
                  </a:lnTo>
                  <a:lnTo>
                    <a:pt x="48516" y="1243411"/>
                  </a:lnTo>
                  <a:close/>
                </a:path>
              </a:pathLst>
            </a:custGeom>
            <a:solidFill>
              <a:srgbClr val="45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27">
              <a:extLst>
                <a:ext uri="{FF2B5EF4-FFF2-40B4-BE49-F238E27FC236}">
                  <a16:creationId xmlns:a16="http://schemas.microsoft.com/office/drawing/2014/main" id="{24AC85B5-A004-47F8-AF70-ACB760017D4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11676" y="1957470"/>
              <a:ext cx="395758" cy="342284"/>
            </a:xfrm>
            <a:prstGeom prst="rect">
              <a:avLst/>
            </a:prstGeom>
          </p:spPr>
        </p:pic>
        <p:pic>
          <p:nvPicPr>
            <p:cNvPr id="20" name="object 28">
              <a:extLst>
                <a:ext uri="{FF2B5EF4-FFF2-40B4-BE49-F238E27FC236}">
                  <a16:creationId xmlns:a16="http://schemas.microsoft.com/office/drawing/2014/main" id="{C6BFAAF3-359B-4E0F-A917-4EEF592E43C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54907" y="1620554"/>
              <a:ext cx="1454485" cy="828051"/>
            </a:xfrm>
            <a:prstGeom prst="rect">
              <a:avLst/>
            </a:prstGeom>
          </p:spPr>
        </p:pic>
        <p:pic>
          <p:nvPicPr>
            <p:cNvPr id="21" name="object 29">
              <a:extLst>
                <a:ext uri="{FF2B5EF4-FFF2-40B4-BE49-F238E27FC236}">
                  <a16:creationId xmlns:a16="http://schemas.microsoft.com/office/drawing/2014/main" id="{FA26F9E7-FC96-4512-A3C9-B43E6CDAF1D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72184" y="1690551"/>
              <a:ext cx="1429443" cy="743147"/>
            </a:xfrm>
            <a:prstGeom prst="rect">
              <a:avLst/>
            </a:prstGeom>
          </p:spPr>
        </p:pic>
        <p:pic>
          <p:nvPicPr>
            <p:cNvPr id="22" name="object 30">
              <a:extLst>
                <a:ext uri="{FF2B5EF4-FFF2-40B4-BE49-F238E27FC236}">
                  <a16:creationId xmlns:a16="http://schemas.microsoft.com/office/drawing/2014/main" id="{6DC7467C-400A-4A15-916A-0E27F28DBDB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084635" y="2267213"/>
              <a:ext cx="78277" cy="189269"/>
            </a:xfrm>
            <a:prstGeom prst="rect">
              <a:avLst/>
            </a:prstGeom>
          </p:spPr>
        </p:pic>
        <p:pic>
          <p:nvPicPr>
            <p:cNvPr id="23" name="object 31">
              <a:extLst>
                <a:ext uri="{FF2B5EF4-FFF2-40B4-BE49-F238E27FC236}">
                  <a16:creationId xmlns:a16="http://schemas.microsoft.com/office/drawing/2014/main" id="{68301853-6C62-4C93-8AE5-F8A9E5703D0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36249" y="2086048"/>
              <a:ext cx="115634" cy="129457"/>
            </a:xfrm>
            <a:prstGeom prst="rect">
              <a:avLst/>
            </a:prstGeom>
          </p:spPr>
        </p:pic>
        <p:pic>
          <p:nvPicPr>
            <p:cNvPr id="24" name="object 32">
              <a:extLst>
                <a:ext uri="{FF2B5EF4-FFF2-40B4-BE49-F238E27FC236}">
                  <a16:creationId xmlns:a16="http://schemas.microsoft.com/office/drawing/2014/main" id="{A882E563-5590-442A-BFA2-CBD0AC39001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650265" y="2097328"/>
              <a:ext cx="96445" cy="105067"/>
            </a:xfrm>
            <a:prstGeom prst="rect">
              <a:avLst/>
            </a:prstGeom>
          </p:spPr>
        </p:pic>
        <p:sp>
          <p:nvSpPr>
            <p:cNvPr id="25" name="object 33">
              <a:extLst>
                <a:ext uri="{FF2B5EF4-FFF2-40B4-BE49-F238E27FC236}">
                  <a16:creationId xmlns:a16="http://schemas.microsoft.com/office/drawing/2014/main" id="{C44B8469-2E6F-4938-A8DB-528899BE4112}"/>
                </a:ext>
              </a:extLst>
            </p:cNvPr>
            <p:cNvSpPr/>
            <p:nvPr/>
          </p:nvSpPr>
          <p:spPr>
            <a:xfrm>
              <a:off x="16244787" y="1051543"/>
              <a:ext cx="988694" cy="759460"/>
            </a:xfrm>
            <a:custGeom>
              <a:avLst/>
              <a:gdLst/>
              <a:ahLst/>
              <a:cxnLst/>
              <a:rect l="l" t="t" r="r" b="b"/>
              <a:pathLst>
                <a:path w="988694" h="759460">
                  <a:moveTo>
                    <a:pt x="142056" y="759407"/>
                  </a:moveTo>
                  <a:lnTo>
                    <a:pt x="0" y="744165"/>
                  </a:lnTo>
                  <a:lnTo>
                    <a:pt x="919250" y="11163"/>
                  </a:lnTo>
                  <a:lnTo>
                    <a:pt x="949319" y="0"/>
                  </a:lnTo>
                  <a:lnTo>
                    <a:pt x="975712" y="7282"/>
                  </a:lnTo>
                  <a:lnTo>
                    <a:pt x="988463" y="25792"/>
                  </a:lnTo>
                  <a:lnTo>
                    <a:pt x="977605" y="48310"/>
                  </a:lnTo>
                  <a:lnTo>
                    <a:pt x="142056" y="759407"/>
                  </a:lnTo>
                  <a:close/>
                </a:path>
              </a:pathLst>
            </a:custGeom>
            <a:solidFill>
              <a:srgbClr val="454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34">
              <a:extLst>
                <a:ext uri="{FF2B5EF4-FFF2-40B4-BE49-F238E27FC236}">
                  <a16:creationId xmlns:a16="http://schemas.microsoft.com/office/drawing/2014/main" id="{3C936D55-BE88-46AF-9A66-EEC06A33953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08523" y="2057641"/>
              <a:ext cx="234210" cy="176119"/>
            </a:xfrm>
            <a:prstGeom prst="rect">
              <a:avLst/>
            </a:prstGeom>
          </p:spPr>
        </p:pic>
        <p:pic>
          <p:nvPicPr>
            <p:cNvPr id="27" name="object 35">
              <a:extLst>
                <a:ext uri="{FF2B5EF4-FFF2-40B4-BE49-F238E27FC236}">
                  <a16:creationId xmlns:a16="http://schemas.microsoft.com/office/drawing/2014/main" id="{C252940F-76B4-4D43-9476-E852A88C9B1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643966" y="2492273"/>
              <a:ext cx="1448347" cy="385894"/>
            </a:xfrm>
            <a:prstGeom prst="rect">
              <a:avLst/>
            </a:prstGeom>
          </p:spPr>
        </p:pic>
        <p:pic>
          <p:nvPicPr>
            <p:cNvPr id="28" name="object 36">
              <a:extLst>
                <a:ext uri="{FF2B5EF4-FFF2-40B4-BE49-F238E27FC236}">
                  <a16:creationId xmlns:a16="http://schemas.microsoft.com/office/drawing/2014/main" id="{33B0674D-1FDC-4451-9D30-38904C325C6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84552" y="1070694"/>
              <a:ext cx="1116483" cy="930434"/>
            </a:xfrm>
            <a:prstGeom prst="rect">
              <a:avLst/>
            </a:prstGeom>
          </p:spPr>
        </p:pic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809F3877-3BC3-33E9-0102-D2672989DD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63565" y="4191297"/>
            <a:ext cx="1828959" cy="182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16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4503A829-F51E-92D8-1282-7564DC077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220454B-8FB0-E1E7-B909-ECE6855BA3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82062" y="81971"/>
            <a:ext cx="12192000" cy="6895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E3402E12-FF36-EA29-40E6-F65E1938C210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268E5E5B-A94C-ED86-34E6-5A47AFFB48E4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05F573D-163E-271A-14B4-0066CF340A7F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A81F817B-6B22-3E3F-3125-1DD57CA30D5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Rectángulo redondeado 16">
            <a:extLst>
              <a:ext uri="{FF2B5EF4-FFF2-40B4-BE49-F238E27FC236}">
                <a16:creationId xmlns:a16="http://schemas.microsoft.com/office/drawing/2014/main" id="{864AF1BC-D672-9430-3CEA-B7B6FF2B9EB2}"/>
              </a:ext>
            </a:extLst>
          </p:cNvPr>
          <p:cNvSpPr/>
          <p:nvPr/>
        </p:nvSpPr>
        <p:spPr>
          <a:xfrm>
            <a:off x="490166" y="1407401"/>
            <a:ext cx="9568234" cy="523220"/>
          </a:xfrm>
          <a:prstGeom prst="roundRect">
            <a:avLst>
              <a:gd name="adj" fmla="val 454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8683CC0-B5EC-088B-504C-05559C755652}"/>
              </a:ext>
            </a:extLst>
          </p:cNvPr>
          <p:cNvSpPr/>
          <p:nvPr/>
        </p:nvSpPr>
        <p:spPr>
          <a:xfrm>
            <a:off x="230819" y="2238084"/>
            <a:ext cx="102359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Establecer un camino claro, eficiente y transparente para que los ciudadanos puedan denunciar actos de corrupción, y para que las autoridades competentes investiguen estos casos de manera efectiva, garantizando la justicia y la rendición de cuentas.</a:t>
            </a:r>
            <a:endParaRPr lang="es-CO" sz="1800" dirty="0"/>
          </a:p>
        </p:txBody>
      </p:sp>
      <p:sp>
        <p:nvSpPr>
          <p:cNvPr id="7" name="Rectángulo redondeado 62">
            <a:extLst>
              <a:ext uri="{FF2B5EF4-FFF2-40B4-BE49-F238E27FC236}">
                <a16:creationId xmlns:a16="http://schemas.microsoft.com/office/drawing/2014/main" id="{1EE6A263-FCA9-EA99-F5D8-17BBCC7A5734}"/>
              </a:ext>
            </a:extLst>
          </p:cNvPr>
          <p:cNvSpPr/>
          <p:nvPr/>
        </p:nvSpPr>
        <p:spPr>
          <a:xfrm>
            <a:off x="490166" y="3681282"/>
            <a:ext cx="9568234" cy="523220"/>
          </a:xfrm>
          <a:prstGeom prst="roundRect">
            <a:avLst>
              <a:gd name="adj" fmla="val 4545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6C08E66-50C0-67B3-2412-7A8CE47F2832}"/>
              </a:ext>
            </a:extLst>
          </p:cNvPr>
          <p:cNvSpPr/>
          <p:nvPr/>
        </p:nvSpPr>
        <p:spPr>
          <a:xfrm>
            <a:off x="230819" y="4503244"/>
            <a:ext cx="102359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800" dirty="0"/>
              <a:t>En Colombia, la investigación de casos de corrupción sigue un proceso estructurado que busca garantizar la transparencia y la rendición de cuentas. Si eres testigo o víctima de un acto de corrupción, conocer la "Ruta de la Denuncia" es fundamental para contribuir a la lucha contra este flagelo. A continuación, te explicamos el alcance y los pasos clave de este proceso.</a:t>
            </a:r>
            <a:endParaRPr lang="es-CO" sz="1800" dirty="0"/>
          </a:p>
        </p:txBody>
      </p:sp>
      <p:sp>
        <p:nvSpPr>
          <p:cNvPr id="9" name="Rectángulo redondeado 16">
            <a:extLst>
              <a:ext uri="{FF2B5EF4-FFF2-40B4-BE49-F238E27FC236}">
                <a16:creationId xmlns:a16="http://schemas.microsoft.com/office/drawing/2014/main" id="{5A3F24BE-F71B-8C5D-29D0-940FD90F157F}"/>
              </a:ext>
            </a:extLst>
          </p:cNvPr>
          <p:cNvSpPr/>
          <p:nvPr/>
        </p:nvSpPr>
        <p:spPr>
          <a:xfrm>
            <a:off x="230819" y="115596"/>
            <a:ext cx="10038596" cy="890980"/>
          </a:xfrm>
          <a:prstGeom prst="roundRect">
            <a:avLst>
              <a:gd name="adj" fmla="val 454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RUTA DE LA DENUNCIA : EL PROCESO PARA INVESTIGAR CASOS</a:t>
            </a:r>
          </a:p>
          <a:p>
            <a:r>
              <a:rPr lang="es-CO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                               DE CORRUPCIÓN </a:t>
            </a:r>
          </a:p>
        </p:txBody>
      </p:sp>
      <p:sp>
        <p:nvSpPr>
          <p:cNvPr id="10" name="Diagrama de flujo: multidocumento 9">
            <a:hlinkClick r:id="rId5"/>
            <a:extLst>
              <a:ext uri="{FF2B5EF4-FFF2-40B4-BE49-F238E27FC236}">
                <a16:creationId xmlns:a16="http://schemas.microsoft.com/office/drawing/2014/main" id="{47AA0756-8320-D1C0-5470-4D0999A74506}"/>
              </a:ext>
            </a:extLst>
          </p:cNvPr>
          <p:cNvSpPr/>
          <p:nvPr/>
        </p:nvSpPr>
        <p:spPr>
          <a:xfrm>
            <a:off x="3151721" y="5755425"/>
            <a:ext cx="1622474" cy="864437"/>
          </a:xfrm>
          <a:prstGeom prst="flowChartMultidocumen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Atención al Ciudadano | Instituto Distrital de Turismo - </a:t>
            </a:r>
            <a:r>
              <a:rPr lang="es-ES" sz="11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IDT</a:t>
            </a:r>
            <a:endParaRPr lang="es-CO" sz="1100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462A14B-233B-CD1E-2332-6443B3455E76}"/>
              </a:ext>
            </a:extLst>
          </p:cNvPr>
          <p:cNvSpPr/>
          <p:nvPr/>
        </p:nvSpPr>
        <p:spPr>
          <a:xfrm>
            <a:off x="669970" y="1360720"/>
            <a:ext cx="12182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Objetivo</a:t>
            </a:r>
            <a:endParaRPr lang="es-ES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9F88CAA-5AA3-0771-1E93-DFB22479DE25}"/>
              </a:ext>
            </a:extLst>
          </p:cNvPr>
          <p:cNvSpPr/>
          <p:nvPr/>
        </p:nvSpPr>
        <p:spPr>
          <a:xfrm>
            <a:off x="669970" y="3625880"/>
            <a:ext cx="12182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Alcance</a:t>
            </a:r>
            <a:endParaRPr lang="es-ES" sz="2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740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82326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2574388" y="1091848"/>
            <a:ext cx="8721510" cy="93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800" b="1" dirty="0"/>
              <a:t>Formulación de Cargos o Archivo </a:t>
            </a:r>
          </a:p>
          <a:p>
            <a:pPr algn="just"/>
            <a:endParaRPr lang="es-ES" sz="1800" b="1" dirty="0"/>
          </a:p>
          <a:p>
            <a:pPr algn="just"/>
            <a:r>
              <a:rPr lang="es-CO" sz="2000" dirty="0"/>
              <a:t>Una vez terminada la investigación, la autoridad disciplinaria evalúa el acervo probatorio. Si encuentra mérito para formular cargos, se expide un auto de </a:t>
            </a:r>
            <a:r>
              <a:rPr lang="es-CO" sz="2000" b="1" dirty="0"/>
              <a:t>formulación de cargos</a:t>
            </a:r>
            <a:r>
              <a:rPr lang="es-CO" sz="2000" dirty="0"/>
              <a:t> en el que se detallan los hechos, las normas presuntamente vulneradas y la clasificación provisional de la falta. Si, por el contrario, no se encuentran elementos suficientes para continuar el proceso, se decreta el </a:t>
            </a:r>
            <a:r>
              <a:rPr lang="es-CO" sz="2000" b="1" dirty="0"/>
              <a:t>archivo</a:t>
            </a:r>
            <a:r>
              <a:rPr lang="es-CO" sz="2000" dirty="0"/>
              <a:t> de las diligencias.</a:t>
            </a:r>
          </a:p>
          <a:p>
            <a:pPr algn="just"/>
            <a:endParaRPr lang="es-CO" sz="2000" dirty="0"/>
          </a:p>
          <a:p>
            <a:pPr algn="just"/>
            <a:endParaRPr lang="es-CO" sz="1800" b="1" dirty="0"/>
          </a:p>
          <a:p>
            <a:pPr algn="just"/>
            <a:endParaRPr lang="es-CO" sz="1800" b="1" dirty="0"/>
          </a:p>
          <a:p>
            <a:pPr algn="just"/>
            <a:r>
              <a:rPr lang="es-CO" sz="1800" b="1" dirty="0"/>
              <a:t>Notificación y Traslado del Escrito de Cargos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El auto de formulación de cargos se notifica personalmente al investigado y se remite a la etapa de Juzgamiento en cabeza de la Oficina Asesora Jurídica. </a:t>
            </a:r>
          </a:p>
          <a:p>
            <a:pPr algn="just"/>
            <a:endParaRPr lang="es-CO" sz="2000" b="1" dirty="0"/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28">
            <a:extLst>
              <a:ext uri="{FF2B5EF4-FFF2-40B4-BE49-F238E27FC236}">
                <a16:creationId xmlns:a16="http://schemas.microsoft.com/office/drawing/2014/main" id="{C16BFFA6-2FB3-4D42-A57D-5D9638BC72C6}"/>
              </a:ext>
            </a:extLst>
          </p:cNvPr>
          <p:cNvGrpSpPr/>
          <p:nvPr/>
        </p:nvGrpSpPr>
        <p:grpSpPr>
          <a:xfrm>
            <a:off x="1340626" y="849537"/>
            <a:ext cx="901065" cy="901065"/>
            <a:chOff x="7359309" y="7335473"/>
            <a:chExt cx="901065" cy="901065"/>
          </a:xfrm>
        </p:grpSpPr>
        <p:sp>
          <p:nvSpPr>
            <p:cNvPr id="14" name="object 29">
              <a:extLst>
                <a:ext uri="{FF2B5EF4-FFF2-40B4-BE49-F238E27FC236}">
                  <a16:creationId xmlns:a16="http://schemas.microsoft.com/office/drawing/2014/main" id="{75690CFE-9F0E-4A09-B55D-304D6839F419}"/>
                </a:ext>
              </a:extLst>
            </p:cNvPr>
            <p:cNvSpPr/>
            <p:nvPr/>
          </p:nvSpPr>
          <p:spPr>
            <a:xfrm>
              <a:off x="7359309" y="7335473"/>
              <a:ext cx="901065" cy="901065"/>
            </a:xfrm>
            <a:custGeom>
              <a:avLst/>
              <a:gdLst/>
              <a:ahLst/>
              <a:cxnLst/>
              <a:rect l="l" t="t" r="r" b="b"/>
              <a:pathLst>
                <a:path w="901065" h="901065">
                  <a:moveTo>
                    <a:pt x="450525" y="901045"/>
                  </a:moveTo>
                  <a:lnTo>
                    <a:pt x="401435" y="898402"/>
                  </a:lnTo>
                  <a:lnTo>
                    <a:pt x="353877" y="890654"/>
                  </a:lnTo>
                  <a:lnTo>
                    <a:pt x="308124" y="878077"/>
                  </a:lnTo>
                  <a:lnTo>
                    <a:pt x="264453" y="860946"/>
                  </a:lnTo>
                  <a:lnTo>
                    <a:pt x="223136" y="839536"/>
                  </a:lnTo>
                  <a:lnTo>
                    <a:pt x="184451" y="814121"/>
                  </a:lnTo>
                  <a:lnTo>
                    <a:pt x="148670" y="784976"/>
                  </a:lnTo>
                  <a:lnTo>
                    <a:pt x="116070" y="752376"/>
                  </a:lnTo>
                  <a:lnTo>
                    <a:pt x="86925" y="716596"/>
                  </a:lnTo>
                  <a:lnTo>
                    <a:pt x="61510" y="677910"/>
                  </a:lnTo>
                  <a:lnTo>
                    <a:pt x="40099" y="636594"/>
                  </a:lnTo>
                  <a:lnTo>
                    <a:pt x="22968" y="592923"/>
                  </a:lnTo>
                  <a:lnTo>
                    <a:pt x="10391" y="547170"/>
                  </a:lnTo>
                  <a:lnTo>
                    <a:pt x="2643" y="499612"/>
                  </a:lnTo>
                  <a:lnTo>
                    <a:pt x="0" y="450522"/>
                  </a:lnTo>
                  <a:lnTo>
                    <a:pt x="2643" y="401433"/>
                  </a:lnTo>
                  <a:lnTo>
                    <a:pt x="10391" y="353875"/>
                  </a:lnTo>
                  <a:lnTo>
                    <a:pt x="22968" y="308122"/>
                  </a:lnTo>
                  <a:lnTo>
                    <a:pt x="40099" y="264451"/>
                  </a:lnTo>
                  <a:lnTo>
                    <a:pt x="61510" y="223135"/>
                  </a:lnTo>
                  <a:lnTo>
                    <a:pt x="86925" y="184449"/>
                  </a:lnTo>
                  <a:lnTo>
                    <a:pt x="116070" y="148669"/>
                  </a:lnTo>
                  <a:lnTo>
                    <a:pt x="148670" y="116069"/>
                  </a:lnTo>
                  <a:lnTo>
                    <a:pt x="184451" y="86924"/>
                  </a:lnTo>
                  <a:lnTo>
                    <a:pt x="223136" y="61509"/>
                  </a:lnTo>
                  <a:lnTo>
                    <a:pt x="264453" y="40098"/>
                  </a:lnTo>
                  <a:lnTo>
                    <a:pt x="308124" y="22967"/>
                  </a:lnTo>
                  <a:lnTo>
                    <a:pt x="353877" y="10391"/>
                  </a:lnTo>
                  <a:lnTo>
                    <a:pt x="401435" y="2643"/>
                  </a:lnTo>
                  <a:lnTo>
                    <a:pt x="450525" y="0"/>
                  </a:lnTo>
                  <a:lnTo>
                    <a:pt x="499614" y="2643"/>
                  </a:lnTo>
                  <a:lnTo>
                    <a:pt x="547173" y="10391"/>
                  </a:lnTo>
                  <a:lnTo>
                    <a:pt x="592925" y="22967"/>
                  </a:lnTo>
                  <a:lnTo>
                    <a:pt x="636597" y="40098"/>
                  </a:lnTo>
                  <a:lnTo>
                    <a:pt x="677912" y="61509"/>
                  </a:lnTo>
                  <a:lnTo>
                    <a:pt x="716598" y="86924"/>
                  </a:lnTo>
                  <a:lnTo>
                    <a:pt x="752378" y="116069"/>
                  </a:lnTo>
                  <a:lnTo>
                    <a:pt x="784978" y="148669"/>
                  </a:lnTo>
                  <a:lnTo>
                    <a:pt x="814123" y="184449"/>
                  </a:lnTo>
                  <a:lnTo>
                    <a:pt x="839538" y="223135"/>
                  </a:lnTo>
                  <a:lnTo>
                    <a:pt x="860949" y="264451"/>
                  </a:lnTo>
                  <a:lnTo>
                    <a:pt x="878080" y="308122"/>
                  </a:lnTo>
                  <a:lnTo>
                    <a:pt x="890657" y="353875"/>
                  </a:lnTo>
                  <a:lnTo>
                    <a:pt x="898404" y="401433"/>
                  </a:lnTo>
                  <a:lnTo>
                    <a:pt x="901048" y="450522"/>
                  </a:lnTo>
                  <a:lnTo>
                    <a:pt x="898404" y="499612"/>
                  </a:lnTo>
                  <a:lnTo>
                    <a:pt x="890657" y="547170"/>
                  </a:lnTo>
                  <a:lnTo>
                    <a:pt x="878080" y="592923"/>
                  </a:lnTo>
                  <a:lnTo>
                    <a:pt x="860949" y="636594"/>
                  </a:lnTo>
                  <a:lnTo>
                    <a:pt x="839538" y="677910"/>
                  </a:lnTo>
                  <a:lnTo>
                    <a:pt x="814123" y="716596"/>
                  </a:lnTo>
                  <a:lnTo>
                    <a:pt x="784978" y="752376"/>
                  </a:lnTo>
                  <a:lnTo>
                    <a:pt x="752378" y="784976"/>
                  </a:lnTo>
                  <a:lnTo>
                    <a:pt x="716598" y="814121"/>
                  </a:lnTo>
                  <a:lnTo>
                    <a:pt x="677912" y="839536"/>
                  </a:lnTo>
                  <a:lnTo>
                    <a:pt x="636597" y="860946"/>
                  </a:lnTo>
                  <a:lnTo>
                    <a:pt x="592925" y="878077"/>
                  </a:lnTo>
                  <a:lnTo>
                    <a:pt x="547173" y="890654"/>
                  </a:lnTo>
                  <a:lnTo>
                    <a:pt x="499614" y="898402"/>
                  </a:lnTo>
                  <a:lnTo>
                    <a:pt x="450525" y="901045"/>
                  </a:lnTo>
                  <a:close/>
                </a:path>
              </a:pathLst>
            </a:custGeom>
            <a:solidFill>
              <a:srgbClr val="F5D8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30">
              <a:extLst>
                <a:ext uri="{FF2B5EF4-FFF2-40B4-BE49-F238E27FC236}">
                  <a16:creationId xmlns:a16="http://schemas.microsoft.com/office/drawing/2014/main" id="{5ABB5523-F0E0-427E-9B6E-906036449A6F}"/>
                </a:ext>
              </a:extLst>
            </p:cNvPr>
            <p:cNvSpPr/>
            <p:nvPr/>
          </p:nvSpPr>
          <p:spPr>
            <a:xfrm>
              <a:off x="7640040" y="7563026"/>
              <a:ext cx="337820" cy="455295"/>
            </a:xfrm>
            <a:custGeom>
              <a:avLst/>
              <a:gdLst/>
              <a:ahLst/>
              <a:cxnLst/>
              <a:rect l="l" t="t" r="r" b="b"/>
              <a:pathLst>
                <a:path w="337820" h="455295">
                  <a:moveTo>
                    <a:pt x="172873" y="454793"/>
                  </a:moveTo>
                  <a:lnTo>
                    <a:pt x="122782" y="450418"/>
                  </a:lnTo>
                  <a:lnTo>
                    <a:pt x="77920" y="436326"/>
                  </a:lnTo>
                  <a:lnTo>
                    <a:pt x="40816" y="411065"/>
                  </a:lnTo>
                  <a:lnTo>
                    <a:pt x="13999" y="373185"/>
                  </a:lnTo>
                  <a:lnTo>
                    <a:pt x="0" y="321236"/>
                  </a:lnTo>
                  <a:lnTo>
                    <a:pt x="3888" y="305190"/>
                  </a:lnTo>
                  <a:lnTo>
                    <a:pt x="13177" y="292505"/>
                  </a:lnTo>
                  <a:lnTo>
                    <a:pt x="25892" y="284168"/>
                  </a:lnTo>
                  <a:lnTo>
                    <a:pt x="40057" y="281170"/>
                  </a:lnTo>
                  <a:lnTo>
                    <a:pt x="53189" y="283224"/>
                  </a:lnTo>
                  <a:lnTo>
                    <a:pt x="65004" y="289166"/>
                  </a:lnTo>
                  <a:lnTo>
                    <a:pt x="73656" y="298666"/>
                  </a:lnTo>
                  <a:lnTo>
                    <a:pt x="77302" y="311396"/>
                  </a:lnTo>
                  <a:lnTo>
                    <a:pt x="89259" y="349618"/>
                  </a:lnTo>
                  <a:lnTo>
                    <a:pt x="111823" y="372023"/>
                  </a:lnTo>
                  <a:lnTo>
                    <a:pt x="140844" y="382567"/>
                  </a:lnTo>
                  <a:lnTo>
                    <a:pt x="172171" y="385203"/>
                  </a:lnTo>
                  <a:lnTo>
                    <a:pt x="207208" y="378206"/>
                  </a:lnTo>
                  <a:lnTo>
                    <a:pt x="234274" y="358755"/>
                  </a:lnTo>
                  <a:lnTo>
                    <a:pt x="251722" y="329155"/>
                  </a:lnTo>
                  <a:lnTo>
                    <a:pt x="257904" y="291713"/>
                  </a:lnTo>
                  <a:lnTo>
                    <a:pt x="252556" y="259401"/>
                  </a:lnTo>
                  <a:lnTo>
                    <a:pt x="237788" y="233547"/>
                  </a:lnTo>
                  <a:lnTo>
                    <a:pt x="215509" y="216391"/>
                  </a:lnTo>
                  <a:lnTo>
                    <a:pt x="187630" y="210175"/>
                  </a:lnTo>
                  <a:lnTo>
                    <a:pt x="180416" y="210471"/>
                  </a:lnTo>
                  <a:lnTo>
                    <a:pt x="174191" y="211493"/>
                  </a:lnTo>
                  <a:lnTo>
                    <a:pt x="168360" y="213437"/>
                  </a:lnTo>
                  <a:lnTo>
                    <a:pt x="162333" y="216501"/>
                  </a:lnTo>
                  <a:lnTo>
                    <a:pt x="139516" y="223300"/>
                  </a:lnTo>
                  <a:lnTo>
                    <a:pt x="119466" y="217643"/>
                  </a:lnTo>
                  <a:lnTo>
                    <a:pt x="105213" y="203156"/>
                  </a:lnTo>
                  <a:lnTo>
                    <a:pt x="99789" y="183464"/>
                  </a:lnTo>
                  <a:lnTo>
                    <a:pt x="100590" y="176094"/>
                  </a:lnTo>
                  <a:lnTo>
                    <a:pt x="103039" y="168789"/>
                  </a:lnTo>
                  <a:lnTo>
                    <a:pt x="107201" y="161617"/>
                  </a:lnTo>
                  <a:lnTo>
                    <a:pt x="113141" y="154643"/>
                  </a:lnTo>
                  <a:lnTo>
                    <a:pt x="205199" y="69589"/>
                  </a:lnTo>
                  <a:lnTo>
                    <a:pt x="52002" y="69589"/>
                  </a:lnTo>
                  <a:lnTo>
                    <a:pt x="35104" y="66579"/>
                  </a:lnTo>
                  <a:lnTo>
                    <a:pt x="23279" y="58694"/>
                  </a:lnTo>
                  <a:lnTo>
                    <a:pt x="16329" y="47644"/>
                  </a:lnTo>
                  <a:lnTo>
                    <a:pt x="14056" y="35145"/>
                  </a:lnTo>
                  <a:lnTo>
                    <a:pt x="16329" y="22240"/>
                  </a:lnTo>
                  <a:lnTo>
                    <a:pt x="23279" y="10982"/>
                  </a:lnTo>
                  <a:lnTo>
                    <a:pt x="35104" y="3020"/>
                  </a:lnTo>
                  <a:lnTo>
                    <a:pt x="52002" y="0"/>
                  </a:lnTo>
                  <a:lnTo>
                    <a:pt x="286717" y="0"/>
                  </a:lnTo>
                  <a:lnTo>
                    <a:pt x="303604" y="2954"/>
                  </a:lnTo>
                  <a:lnTo>
                    <a:pt x="317461" y="10983"/>
                  </a:lnTo>
                  <a:lnTo>
                    <a:pt x="326838" y="22834"/>
                  </a:lnTo>
                  <a:lnTo>
                    <a:pt x="330286" y="37254"/>
                  </a:lnTo>
                  <a:lnTo>
                    <a:pt x="328936" y="43954"/>
                  </a:lnTo>
                  <a:lnTo>
                    <a:pt x="290404" y="88151"/>
                  </a:lnTo>
                  <a:lnTo>
                    <a:pt x="243058" y="129755"/>
                  </a:lnTo>
                  <a:lnTo>
                    <a:pt x="219254" y="150425"/>
                  </a:lnTo>
                  <a:lnTo>
                    <a:pt x="270608" y="165769"/>
                  </a:lnTo>
                  <a:lnTo>
                    <a:pt x="307534" y="197785"/>
                  </a:lnTo>
                  <a:lnTo>
                    <a:pt x="329834" y="241268"/>
                  </a:lnTo>
                  <a:lnTo>
                    <a:pt x="337312" y="291012"/>
                  </a:lnTo>
                  <a:lnTo>
                    <a:pt x="331963" y="336581"/>
                  </a:lnTo>
                  <a:lnTo>
                    <a:pt x="316542" y="376274"/>
                  </a:lnTo>
                  <a:lnTo>
                    <a:pt x="291986" y="409015"/>
                  </a:lnTo>
                  <a:lnTo>
                    <a:pt x="259231" y="433731"/>
                  </a:lnTo>
                  <a:lnTo>
                    <a:pt x="219214" y="449349"/>
                  </a:lnTo>
                  <a:lnTo>
                    <a:pt x="172873" y="4547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30">
            <a:extLst>
              <a:ext uri="{FF2B5EF4-FFF2-40B4-BE49-F238E27FC236}">
                <a16:creationId xmlns:a16="http://schemas.microsoft.com/office/drawing/2014/main" id="{1271CBB2-60E0-4104-A9EA-0D010FE2CE20}"/>
              </a:ext>
            </a:extLst>
          </p:cNvPr>
          <p:cNvSpPr/>
          <p:nvPr/>
        </p:nvSpPr>
        <p:spPr>
          <a:xfrm>
            <a:off x="1237957" y="4331005"/>
            <a:ext cx="1003734" cy="727832"/>
          </a:xfrm>
          <a:custGeom>
            <a:avLst/>
            <a:gdLst/>
            <a:ahLst/>
            <a:cxnLst/>
            <a:rect l="l" t="t" r="r" b="b"/>
            <a:pathLst>
              <a:path w="641984" h="641984">
                <a:moveTo>
                  <a:pt x="320977" y="641952"/>
                </a:moveTo>
                <a:lnTo>
                  <a:pt x="273546" y="638472"/>
                </a:lnTo>
                <a:lnTo>
                  <a:pt x="228275" y="628362"/>
                </a:lnTo>
                <a:lnTo>
                  <a:pt x="185662" y="612120"/>
                </a:lnTo>
                <a:lnTo>
                  <a:pt x="146202" y="590241"/>
                </a:lnTo>
                <a:lnTo>
                  <a:pt x="110393" y="563222"/>
                </a:lnTo>
                <a:lnTo>
                  <a:pt x="78730" y="531560"/>
                </a:lnTo>
                <a:lnTo>
                  <a:pt x="51711" y="495751"/>
                </a:lnTo>
                <a:lnTo>
                  <a:pt x="29832" y="456291"/>
                </a:lnTo>
                <a:lnTo>
                  <a:pt x="13589" y="413678"/>
                </a:lnTo>
                <a:lnTo>
                  <a:pt x="3480" y="368407"/>
                </a:lnTo>
                <a:lnTo>
                  <a:pt x="0" y="320976"/>
                </a:lnTo>
                <a:lnTo>
                  <a:pt x="3480" y="273544"/>
                </a:lnTo>
                <a:lnTo>
                  <a:pt x="13589" y="228274"/>
                </a:lnTo>
                <a:lnTo>
                  <a:pt x="29832" y="185660"/>
                </a:lnTo>
                <a:lnTo>
                  <a:pt x="51711" y="146201"/>
                </a:lnTo>
                <a:lnTo>
                  <a:pt x="78730" y="110392"/>
                </a:lnTo>
                <a:lnTo>
                  <a:pt x="110393" y="78730"/>
                </a:lnTo>
                <a:lnTo>
                  <a:pt x="146202" y="51711"/>
                </a:lnTo>
                <a:lnTo>
                  <a:pt x="185662" y="29832"/>
                </a:lnTo>
                <a:lnTo>
                  <a:pt x="228275" y="13589"/>
                </a:lnTo>
                <a:lnTo>
                  <a:pt x="273546" y="3480"/>
                </a:lnTo>
                <a:lnTo>
                  <a:pt x="320977" y="0"/>
                </a:lnTo>
                <a:lnTo>
                  <a:pt x="368409" y="3480"/>
                </a:lnTo>
                <a:lnTo>
                  <a:pt x="413680" y="13589"/>
                </a:lnTo>
                <a:lnTo>
                  <a:pt x="456293" y="29832"/>
                </a:lnTo>
                <a:lnTo>
                  <a:pt x="495753" y="51711"/>
                </a:lnTo>
                <a:lnTo>
                  <a:pt x="531562" y="78730"/>
                </a:lnTo>
                <a:lnTo>
                  <a:pt x="563224" y="110392"/>
                </a:lnTo>
                <a:lnTo>
                  <a:pt x="590243" y="146201"/>
                </a:lnTo>
                <a:lnTo>
                  <a:pt x="612121" y="185660"/>
                </a:lnTo>
                <a:lnTo>
                  <a:pt x="628364" y="228274"/>
                </a:lnTo>
                <a:lnTo>
                  <a:pt x="638474" y="273544"/>
                </a:lnTo>
                <a:lnTo>
                  <a:pt x="641954" y="320976"/>
                </a:lnTo>
                <a:lnTo>
                  <a:pt x="638474" y="368407"/>
                </a:lnTo>
                <a:lnTo>
                  <a:pt x="628364" y="413678"/>
                </a:lnTo>
                <a:lnTo>
                  <a:pt x="612121" y="456291"/>
                </a:lnTo>
                <a:lnTo>
                  <a:pt x="590243" y="495751"/>
                </a:lnTo>
                <a:lnTo>
                  <a:pt x="563224" y="531560"/>
                </a:lnTo>
                <a:lnTo>
                  <a:pt x="531562" y="563222"/>
                </a:lnTo>
                <a:lnTo>
                  <a:pt x="495753" y="590241"/>
                </a:lnTo>
                <a:lnTo>
                  <a:pt x="456293" y="612120"/>
                </a:lnTo>
                <a:lnTo>
                  <a:pt x="413680" y="628362"/>
                </a:lnTo>
                <a:lnTo>
                  <a:pt x="368409" y="638472"/>
                </a:lnTo>
                <a:lnTo>
                  <a:pt x="320977" y="641952"/>
                </a:lnTo>
                <a:close/>
              </a:path>
            </a:pathLst>
          </a:custGeom>
          <a:solidFill>
            <a:srgbClr val="DD45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1">
            <a:extLst>
              <a:ext uri="{FF2B5EF4-FFF2-40B4-BE49-F238E27FC236}">
                <a16:creationId xmlns:a16="http://schemas.microsoft.com/office/drawing/2014/main" id="{E5DBE7E3-B8F6-488A-9B85-8183AE024C47}"/>
              </a:ext>
            </a:extLst>
          </p:cNvPr>
          <p:cNvSpPr/>
          <p:nvPr/>
        </p:nvSpPr>
        <p:spPr>
          <a:xfrm>
            <a:off x="1621357" y="4531408"/>
            <a:ext cx="337820" cy="322513"/>
          </a:xfrm>
          <a:custGeom>
            <a:avLst/>
            <a:gdLst/>
            <a:ahLst/>
            <a:cxnLst/>
            <a:rect l="l" t="t" r="r" b="b"/>
            <a:pathLst>
              <a:path w="253365" h="327025">
                <a:moveTo>
                  <a:pt x="225825" y="260882"/>
                </a:moveTo>
                <a:lnTo>
                  <a:pt x="17755" y="260882"/>
                </a:lnTo>
                <a:lnTo>
                  <a:pt x="11382" y="258535"/>
                </a:lnTo>
                <a:lnTo>
                  <a:pt x="2276" y="249123"/>
                </a:lnTo>
                <a:lnTo>
                  <a:pt x="0" y="243282"/>
                </a:lnTo>
                <a:lnTo>
                  <a:pt x="0" y="229012"/>
                </a:lnTo>
                <a:lnTo>
                  <a:pt x="2425" y="222032"/>
                </a:lnTo>
                <a:lnTo>
                  <a:pt x="7285" y="215353"/>
                </a:lnTo>
                <a:lnTo>
                  <a:pt x="147969" y="13202"/>
                </a:lnTo>
                <a:lnTo>
                  <a:pt x="151000" y="8956"/>
                </a:lnTo>
                <a:lnTo>
                  <a:pt x="154799" y="5690"/>
                </a:lnTo>
                <a:lnTo>
                  <a:pt x="163904" y="1137"/>
                </a:lnTo>
                <a:lnTo>
                  <a:pt x="168607" y="0"/>
                </a:lnTo>
                <a:lnTo>
                  <a:pt x="181356" y="0"/>
                </a:lnTo>
                <a:lnTo>
                  <a:pt x="188185" y="2583"/>
                </a:lnTo>
                <a:lnTo>
                  <a:pt x="199716" y="12905"/>
                </a:lnTo>
                <a:lnTo>
                  <a:pt x="202605" y="20190"/>
                </a:lnTo>
                <a:lnTo>
                  <a:pt x="202605" y="92878"/>
                </a:lnTo>
                <a:lnTo>
                  <a:pt x="145237" y="92878"/>
                </a:lnTo>
                <a:lnTo>
                  <a:pt x="60555" y="215353"/>
                </a:lnTo>
                <a:lnTo>
                  <a:pt x="234930" y="215353"/>
                </a:lnTo>
                <a:lnTo>
                  <a:pt x="241760" y="217331"/>
                </a:lnTo>
                <a:lnTo>
                  <a:pt x="250866" y="225220"/>
                </a:lnTo>
                <a:lnTo>
                  <a:pt x="253142" y="230833"/>
                </a:lnTo>
                <a:lnTo>
                  <a:pt x="253142" y="238119"/>
                </a:lnTo>
                <a:lnTo>
                  <a:pt x="251435" y="248079"/>
                </a:lnTo>
                <a:lnTo>
                  <a:pt x="246313" y="255193"/>
                </a:lnTo>
                <a:lnTo>
                  <a:pt x="237776" y="259460"/>
                </a:lnTo>
                <a:lnTo>
                  <a:pt x="225825" y="260882"/>
                </a:lnTo>
                <a:close/>
              </a:path>
              <a:path w="253365" h="327025">
                <a:moveTo>
                  <a:pt x="202605" y="215353"/>
                </a:moveTo>
                <a:lnTo>
                  <a:pt x="145237" y="215353"/>
                </a:lnTo>
                <a:lnTo>
                  <a:pt x="145237" y="92878"/>
                </a:lnTo>
                <a:lnTo>
                  <a:pt x="202605" y="92878"/>
                </a:lnTo>
                <a:lnTo>
                  <a:pt x="202605" y="215353"/>
                </a:lnTo>
                <a:close/>
              </a:path>
              <a:path w="253365" h="327025">
                <a:moveTo>
                  <a:pt x="182417" y="326444"/>
                </a:moveTo>
                <a:lnTo>
                  <a:pt x="165421" y="326444"/>
                </a:lnTo>
                <a:lnTo>
                  <a:pt x="158514" y="323861"/>
                </a:lnTo>
                <a:lnTo>
                  <a:pt x="147891" y="313546"/>
                </a:lnTo>
                <a:lnTo>
                  <a:pt x="145237" y="306260"/>
                </a:lnTo>
                <a:lnTo>
                  <a:pt x="145237" y="260882"/>
                </a:lnTo>
                <a:lnTo>
                  <a:pt x="202605" y="260882"/>
                </a:lnTo>
                <a:lnTo>
                  <a:pt x="202605" y="306260"/>
                </a:lnTo>
                <a:lnTo>
                  <a:pt x="199944" y="313546"/>
                </a:lnTo>
                <a:lnTo>
                  <a:pt x="189323" y="323861"/>
                </a:lnTo>
                <a:lnTo>
                  <a:pt x="182417" y="326444"/>
                </a:lnTo>
                <a:close/>
              </a:path>
            </a:pathLst>
          </a:custGeom>
          <a:solidFill>
            <a:srgbClr val="0000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02787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15737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2574388" y="1091848"/>
            <a:ext cx="8721510" cy="1059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000" b="1" dirty="0"/>
              <a:t>Práctica de Pruebas en la Etapa de Descargos</a:t>
            </a:r>
            <a:endParaRPr lang="es-CO" sz="2000" dirty="0"/>
          </a:p>
          <a:p>
            <a:pPr algn="just"/>
            <a:r>
              <a:rPr lang="es-CO" sz="2000" dirty="0"/>
              <a:t>Si el investigado solicita nuevas pruebas o la autoridad disciplinaria lo considera pertinente, se pueden practicar pruebas adicionales en esta fase.</a:t>
            </a:r>
          </a:p>
          <a:p>
            <a:pPr algn="just"/>
            <a:endParaRPr lang="es-ES" sz="2000" dirty="0"/>
          </a:p>
          <a:p>
            <a:pPr algn="just"/>
            <a:r>
              <a:rPr lang="es-CO" sz="2000" b="1" dirty="0"/>
              <a:t>Fallo de Primera Instancia</a:t>
            </a:r>
          </a:p>
          <a:p>
            <a:pPr algn="just"/>
            <a:r>
              <a:rPr lang="es-CO" sz="2000" dirty="0"/>
              <a:t>Una vez agotadas las etapas anteriores, la autoridad disciplinaria emite un </a:t>
            </a:r>
            <a:r>
              <a:rPr lang="es-CO" sz="2000" b="1" dirty="0"/>
              <a:t>fallo de primera instancia</a:t>
            </a:r>
            <a:r>
              <a:rPr lang="es-CO" sz="2000" dirty="0"/>
              <a:t>. Este fallo puede ser:</a:t>
            </a:r>
          </a:p>
          <a:p>
            <a:pPr algn="just"/>
            <a:endParaRPr lang="es-CO" sz="2000" dirty="0"/>
          </a:p>
          <a:p>
            <a:pPr algn="just"/>
            <a:r>
              <a:rPr lang="es-CO" sz="2000" b="1" dirty="0"/>
              <a:t>Sancionatorio:</a:t>
            </a:r>
            <a:r>
              <a:rPr lang="es-CO" sz="2000" dirty="0"/>
              <a:t> Cuando se encuentra probado que el servidor público incurrió en la falta disciplinaria y es culpable. Se imponen las sanciones correspondientes (amonestación, multa, suspensión o destitución e inhabilidad).</a:t>
            </a:r>
          </a:p>
          <a:p>
            <a:pPr algn="just"/>
            <a:endParaRPr lang="es-ES" sz="2000" dirty="0"/>
          </a:p>
          <a:p>
            <a:pPr algn="just"/>
            <a:r>
              <a:rPr lang="es-CO" sz="2000" b="1" dirty="0"/>
              <a:t>Absolutorio:</a:t>
            </a:r>
            <a:r>
              <a:rPr lang="es-CO" sz="2000" dirty="0"/>
              <a:t> Cuando no se logran probar los cargos o la culpabilidad del investigado.</a:t>
            </a:r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endParaRPr lang="es-CO" dirty="0"/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object 32">
            <a:extLst>
              <a:ext uri="{FF2B5EF4-FFF2-40B4-BE49-F238E27FC236}">
                <a16:creationId xmlns:a16="http://schemas.microsoft.com/office/drawing/2014/main" id="{7214FF5B-F119-4D68-9890-6CAA17CBB374}"/>
              </a:ext>
            </a:extLst>
          </p:cNvPr>
          <p:cNvSpPr/>
          <p:nvPr/>
        </p:nvSpPr>
        <p:spPr>
          <a:xfrm>
            <a:off x="1779564" y="964227"/>
            <a:ext cx="541605" cy="514376"/>
          </a:xfrm>
          <a:custGeom>
            <a:avLst/>
            <a:gdLst/>
            <a:ahLst/>
            <a:cxnLst/>
            <a:rect l="l" t="t" r="r" b="b"/>
            <a:pathLst>
              <a:path w="641984" h="641984">
                <a:moveTo>
                  <a:pt x="320977" y="641952"/>
                </a:moveTo>
                <a:lnTo>
                  <a:pt x="273546" y="638472"/>
                </a:lnTo>
                <a:lnTo>
                  <a:pt x="228275" y="628362"/>
                </a:lnTo>
                <a:lnTo>
                  <a:pt x="185662" y="612120"/>
                </a:lnTo>
                <a:lnTo>
                  <a:pt x="146202" y="590241"/>
                </a:lnTo>
                <a:lnTo>
                  <a:pt x="110393" y="563222"/>
                </a:lnTo>
                <a:lnTo>
                  <a:pt x="78730" y="531560"/>
                </a:lnTo>
                <a:lnTo>
                  <a:pt x="51711" y="495751"/>
                </a:lnTo>
                <a:lnTo>
                  <a:pt x="29832" y="456291"/>
                </a:lnTo>
                <a:lnTo>
                  <a:pt x="13589" y="413678"/>
                </a:lnTo>
                <a:lnTo>
                  <a:pt x="3480" y="368407"/>
                </a:lnTo>
                <a:lnTo>
                  <a:pt x="0" y="320976"/>
                </a:lnTo>
                <a:lnTo>
                  <a:pt x="3480" y="273544"/>
                </a:lnTo>
                <a:lnTo>
                  <a:pt x="13589" y="228274"/>
                </a:lnTo>
                <a:lnTo>
                  <a:pt x="29832" y="185660"/>
                </a:lnTo>
                <a:lnTo>
                  <a:pt x="51711" y="146201"/>
                </a:lnTo>
                <a:lnTo>
                  <a:pt x="78730" y="110392"/>
                </a:lnTo>
                <a:lnTo>
                  <a:pt x="110393" y="78730"/>
                </a:lnTo>
                <a:lnTo>
                  <a:pt x="146202" y="51711"/>
                </a:lnTo>
                <a:lnTo>
                  <a:pt x="185662" y="29832"/>
                </a:lnTo>
                <a:lnTo>
                  <a:pt x="228275" y="13589"/>
                </a:lnTo>
                <a:lnTo>
                  <a:pt x="273546" y="3480"/>
                </a:lnTo>
                <a:lnTo>
                  <a:pt x="320977" y="0"/>
                </a:lnTo>
                <a:lnTo>
                  <a:pt x="368409" y="3480"/>
                </a:lnTo>
                <a:lnTo>
                  <a:pt x="413680" y="13589"/>
                </a:lnTo>
                <a:lnTo>
                  <a:pt x="456293" y="29832"/>
                </a:lnTo>
                <a:lnTo>
                  <a:pt x="495753" y="51711"/>
                </a:lnTo>
                <a:lnTo>
                  <a:pt x="531562" y="78730"/>
                </a:lnTo>
                <a:lnTo>
                  <a:pt x="563224" y="110392"/>
                </a:lnTo>
                <a:lnTo>
                  <a:pt x="590243" y="146201"/>
                </a:lnTo>
                <a:lnTo>
                  <a:pt x="612121" y="185660"/>
                </a:lnTo>
                <a:lnTo>
                  <a:pt x="628364" y="228274"/>
                </a:lnTo>
                <a:lnTo>
                  <a:pt x="638474" y="273544"/>
                </a:lnTo>
                <a:lnTo>
                  <a:pt x="641954" y="320976"/>
                </a:lnTo>
                <a:lnTo>
                  <a:pt x="638474" y="368407"/>
                </a:lnTo>
                <a:lnTo>
                  <a:pt x="628364" y="413678"/>
                </a:lnTo>
                <a:lnTo>
                  <a:pt x="612121" y="456291"/>
                </a:lnTo>
                <a:lnTo>
                  <a:pt x="590243" y="495751"/>
                </a:lnTo>
                <a:lnTo>
                  <a:pt x="563224" y="531560"/>
                </a:lnTo>
                <a:lnTo>
                  <a:pt x="531562" y="563222"/>
                </a:lnTo>
                <a:lnTo>
                  <a:pt x="495753" y="590241"/>
                </a:lnTo>
                <a:lnTo>
                  <a:pt x="456293" y="612120"/>
                </a:lnTo>
                <a:lnTo>
                  <a:pt x="413680" y="628362"/>
                </a:lnTo>
                <a:lnTo>
                  <a:pt x="368409" y="638472"/>
                </a:lnTo>
                <a:lnTo>
                  <a:pt x="320977" y="641952"/>
                </a:lnTo>
                <a:close/>
              </a:path>
            </a:pathLst>
          </a:custGeom>
          <a:solidFill>
            <a:srgbClr val="5D5CC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33">
            <a:extLst>
              <a:ext uri="{FF2B5EF4-FFF2-40B4-BE49-F238E27FC236}">
                <a16:creationId xmlns:a16="http://schemas.microsoft.com/office/drawing/2014/main" id="{1E3B4DE5-26C5-4BBE-94BA-2AA57A897F07}"/>
              </a:ext>
            </a:extLst>
          </p:cNvPr>
          <p:cNvSpPr/>
          <p:nvPr/>
        </p:nvSpPr>
        <p:spPr>
          <a:xfrm>
            <a:off x="1928128" y="1058537"/>
            <a:ext cx="244475" cy="325755"/>
          </a:xfrm>
          <a:custGeom>
            <a:avLst/>
            <a:gdLst/>
            <a:ahLst/>
            <a:cxnLst/>
            <a:rect l="l" t="t" r="r" b="b"/>
            <a:pathLst>
              <a:path w="244475" h="325754">
                <a:moveTo>
                  <a:pt x="122621" y="325238"/>
                </a:moveTo>
                <a:lnTo>
                  <a:pt x="79010" y="319268"/>
                </a:lnTo>
                <a:lnTo>
                  <a:pt x="42465" y="301611"/>
                </a:lnTo>
                <a:lnTo>
                  <a:pt x="15343" y="272644"/>
                </a:lnTo>
                <a:lnTo>
                  <a:pt x="0" y="232743"/>
                </a:lnTo>
                <a:lnTo>
                  <a:pt x="1138" y="218864"/>
                </a:lnTo>
                <a:lnTo>
                  <a:pt x="7224" y="208426"/>
                </a:lnTo>
                <a:lnTo>
                  <a:pt x="16608" y="201852"/>
                </a:lnTo>
                <a:lnTo>
                  <a:pt x="27641" y="199567"/>
                </a:lnTo>
                <a:lnTo>
                  <a:pt x="37063" y="201004"/>
                </a:lnTo>
                <a:lnTo>
                  <a:pt x="45731" y="205410"/>
                </a:lnTo>
                <a:lnTo>
                  <a:pt x="52516" y="212926"/>
                </a:lnTo>
                <a:lnTo>
                  <a:pt x="56285" y="223694"/>
                </a:lnTo>
                <a:lnTo>
                  <a:pt x="64381" y="249755"/>
                </a:lnTo>
                <a:lnTo>
                  <a:pt x="78837" y="265920"/>
                </a:lnTo>
                <a:lnTo>
                  <a:pt x="98476" y="274167"/>
                </a:lnTo>
                <a:lnTo>
                  <a:pt x="122119" y="276476"/>
                </a:lnTo>
                <a:lnTo>
                  <a:pt x="150191" y="270090"/>
                </a:lnTo>
                <a:lnTo>
                  <a:pt x="170300" y="253667"/>
                </a:lnTo>
                <a:lnTo>
                  <a:pt x="182400" y="231306"/>
                </a:lnTo>
                <a:lnTo>
                  <a:pt x="186444" y="207107"/>
                </a:lnTo>
                <a:lnTo>
                  <a:pt x="182369" y="184219"/>
                </a:lnTo>
                <a:lnTo>
                  <a:pt x="170049" y="164252"/>
                </a:lnTo>
                <a:lnTo>
                  <a:pt x="149342" y="150129"/>
                </a:lnTo>
                <a:lnTo>
                  <a:pt x="120108" y="144772"/>
                </a:lnTo>
                <a:lnTo>
                  <a:pt x="34676" y="144772"/>
                </a:lnTo>
                <a:lnTo>
                  <a:pt x="23416" y="142974"/>
                </a:lnTo>
                <a:lnTo>
                  <a:pt x="14322" y="137923"/>
                </a:lnTo>
                <a:lnTo>
                  <a:pt x="8244" y="130139"/>
                </a:lnTo>
                <a:lnTo>
                  <a:pt x="6030" y="120140"/>
                </a:lnTo>
                <a:lnTo>
                  <a:pt x="6030" y="28652"/>
                </a:lnTo>
                <a:lnTo>
                  <a:pt x="8378" y="16329"/>
                </a:lnTo>
                <a:lnTo>
                  <a:pt x="15013" y="7351"/>
                </a:lnTo>
                <a:lnTo>
                  <a:pt x="25324" y="1861"/>
                </a:lnTo>
                <a:lnTo>
                  <a:pt x="38696" y="0"/>
                </a:lnTo>
                <a:lnTo>
                  <a:pt x="192475" y="0"/>
                </a:lnTo>
                <a:lnTo>
                  <a:pt x="205298" y="2167"/>
                </a:lnTo>
                <a:lnTo>
                  <a:pt x="214399" y="7917"/>
                </a:lnTo>
                <a:lnTo>
                  <a:pt x="219825" y="16117"/>
                </a:lnTo>
                <a:lnTo>
                  <a:pt x="221623" y="25637"/>
                </a:lnTo>
                <a:lnTo>
                  <a:pt x="219825" y="34944"/>
                </a:lnTo>
                <a:lnTo>
                  <a:pt x="214399" y="43167"/>
                </a:lnTo>
                <a:lnTo>
                  <a:pt x="205298" y="49034"/>
                </a:lnTo>
                <a:lnTo>
                  <a:pt x="192475" y="51273"/>
                </a:lnTo>
                <a:lnTo>
                  <a:pt x="62316" y="51273"/>
                </a:lnTo>
                <a:lnTo>
                  <a:pt x="62316" y="95007"/>
                </a:lnTo>
                <a:lnTo>
                  <a:pt x="120108" y="95007"/>
                </a:lnTo>
                <a:lnTo>
                  <a:pt x="174486" y="104401"/>
                </a:lnTo>
                <a:lnTo>
                  <a:pt x="213268" y="129441"/>
                </a:lnTo>
                <a:lnTo>
                  <a:pt x="236504" y="165414"/>
                </a:lnTo>
                <a:lnTo>
                  <a:pt x="244238" y="207608"/>
                </a:lnTo>
                <a:lnTo>
                  <a:pt x="236190" y="249952"/>
                </a:lnTo>
                <a:lnTo>
                  <a:pt x="212640" y="287724"/>
                </a:lnTo>
                <a:lnTo>
                  <a:pt x="174486" y="314846"/>
                </a:lnTo>
                <a:lnTo>
                  <a:pt x="122621" y="3252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4">
            <a:extLst>
              <a:ext uri="{FF2B5EF4-FFF2-40B4-BE49-F238E27FC236}">
                <a16:creationId xmlns:a16="http://schemas.microsoft.com/office/drawing/2014/main" id="{48AD7932-B5BB-4F26-B2E1-C6701BBC49A2}"/>
              </a:ext>
            </a:extLst>
          </p:cNvPr>
          <p:cNvSpPr/>
          <p:nvPr/>
        </p:nvSpPr>
        <p:spPr>
          <a:xfrm>
            <a:off x="1817304" y="4006127"/>
            <a:ext cx="541605" cy="514376"/>
          </a:xfrm>
          <a:custGeom>
            <a:avLst/>
            <a:gdLst/>
            <a:ahLst/>
            <a:cxnLst/>
            <a:rect l="l" t="t" r="r" b="b"/>
            <a:pathLst>
              <a:path w="641984" h="641984">
                <a:moveTo>
                  <a:pt x="320977" y="641952"/>
                </a:moveTo>
                <a:lnTo>
                  <a:pt x="273546" y="638472"/>
                </a:lnTo>
                <a:lnTo>
                  <a:pt x="228275" y="628362"/>
                </a:lnTo>
                <a:lnTo>
                  <a:pt x="185662" y="612120"/>
                </a:lnTo>
                <a:lnTo>
                  <a:pt x="146202" y="590241"/>
                </a:lnTo>
                <a:lnTo>
                  <a:pt x="110393" y="563222"/>
                </a:lnTo>
                <a:lnTo>
                  <a:pt x="78730" y="531560"/>
                </a:lnTo>
                <a:lnTo>
                  <a:pt x="51711" y="495751"/>
                </a:lnTo>
                <a:lnTo>
                  <a:pt x="29832" y="456291"/>
                </a:lnTo>
                <a:lnTo>
                  <a:pt x="13589" y="413678"/>
                </a:lnTo>
                <a:lnTo>
                  <a:pt x="3480" y="368407"/>
                </a:lnTo>
                <a:lnTo>
                  <a:pt x="0" y="320976"/>
                </a:lnTo>
                <a:lnTo>
                  <a:pt x="3480" y="273544"/>
                </a:lnTo>
                <a:lnTo>
                  <a:pt x="13589" y="228274"/>
                </a:lnTo>
                <a:lnTo>
                  <a:pt x="29832" y="185660"/>
                </a:lnTo>
                <a:lnTo>
                  <a:pt x="51711" y="146201"/>
                </a:lnTo>
                <a:lnTo>
                  <a:pt x="78730" y="110392"/>
                </a:lnTo>
                <a:lnTo>
                  <a:pt x="110393" y="78730"/>
                </a:lnTo>
                <a:lnTo>
                  <a:pt x="146202" y="51711"/>
                </a:lnTo>
                <a:lnTo>
                  <a:pt x="185662" y="29832"/>
                </a:lnTo>
                <a:lnTo>
                  <a:pt x="228275" y="13589"/>
                </a:lnTo>
                <a:lnTo>
                  <a:pt x="273546" y="3480"/>
                </a:lnTo>
                <a:lnTo>
                  <a:pt x="320977" y="0"/>
                </a:lnTo>
                <a:lnTo>
                  <a:pt x="368409" y="3480"/>
                </a:lnTo>
                <a:lnTo>
                  <a:pt x="413680" y="13589"/>
                </a:lnTo>
                <a:lnTo>
                  <a:pt x="456293" y="29832"/>
                </a:lnTo>
                <a:lnTo>
                  <a:pt x="495753" y="51711"/>
                </a:lnTo>
                <a:lnTo>
                  <a:pt x="531562" y="78730"/>
                </a:lnTo>
                <a:lnTo>
                  <a:pt x="563224" y="110392"/>
                </a:lnTo>
                <a:lnTo>
                  <a:pt x="590243" y="146201"/>
                </a:lnTo>
                <a:lnTo>
                  <a:pt x="612121" y="185660"/>
                </a:lnTo>
                <a:lnTo>
                  <a:pt x="628364" y="228274"/>
                </a:lnTo>
                <a:lnTo>
                  <a:pt x="638474" y="273544"/>
                </a:lnTo>
                <a:lnTo>
                  <a:pt x="641954" y="320976"/>
                </a:lnTo>
                <a:lnTo>
                  <a:pt x="638474" y="368407"/>
                </a:lnTo>
                <a:lnTo>
                  <a:pt x="628364" y="413678"/>
                </a:lnTo>
                <a:lnTo>
                  <a:pt x="612121" y="456291"/>
                </a:lnTo>
                <a:lnTo>
                  <a:pt x="590243" y="495751"/>
                </a:lnTo>
                <a:lnTo>
                  <a:pt x="563224" y="531560"/>
                </a:lnTo>
                <a:lnTo>
                  <a:pt x="531562" y="563222"/>
                </a:lnTo>
                <a:lnTo>
                  <a:pt x="495753" y="590241"/>
                </a:lnTo>
                <a:lnTo>
                  <a:pt x="456293" y="612120"/>
                </a:lnTo>
                <a:lnTo>
                  <a:pt x="413680" y="628362"/>
                </a:lnTo>
                <a:lnTo>
                  <a:pt x="368409" y="638472"/>
                </a:lnTo>
                <a:lnTo>
                  <a:pt x="320977" y="641952"/>
                </a:lnTo>
                <a:close/>
              </a:path>
            </a:pathLst>
          </a:custGeom>
          <a:solidFill>
            <a:srgbClr val="008F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5">
            <a:extLst>
              <a:ext uri="{FF2B5EF4-FFF2-40B4-BE49-F238E27FC236}">
                <a16:creationId xmlns:a16="http://schemas.microsoft.com/office/drawing/2014/main" id="{58AE9C07-2CA2-4601-AF3C-37E6ED13BE6C}"/>
              </a:ext>
            </a:extLst>
          </p:cNvPr>
          <p:cNvSpPr/>
          <p:nvPr/>
        </p:nvSpPr>
        <p:spPr>
          <a:xfrm>
            <a:off x="1988373" y="4073571"/>
            <a:ext cx="265000" cy="379488"/>
          </a:xfrm>
          <a:custGeom>
            <a:avLst/>
            <a:gdLst/>
            <a:ahLst/>
            <a:cxnLst/>
            <a:rect l="l" t="t" r="r" b="b"/>
            <a:pathLst>
              <a:path w="243204" h="328295">
                <a:moveTo>
                  <a:pt x="117776" y="327968"/>
                </a:moveTo>
                <a:lnTo>
                  <a:pt x="71793" y="319981"/>
                </a:lnTo>
                <a:lnTo>
                  <a:pt x="34372" y="297767"/>
                </a:lnTo>
                <a:lnTo>
                  <a:pt x="9209" y="263947"/>
                </a:lnTo>
                <a:lnTo>
                  <a:pt x="0" y="221142"/>
                </a:lnTo>
                <a:lnTo>
                  <a:pt x="0" y="133283"/>
                </a:lnTo>
                <a:lnTo>
                  <a:pt x="9092" y="76867"/>
                </a:lnTo>
                <a:lnTo>
                  <a:pt x="34559" y="35005"/>
                </a:lnTo>
                <a:lnTo>
                  <a:pt x="73688" y="8962"/>
                </a:lnTo>
                <a:lnTo>
                  <a:pt x="123765" y="0"/>
                </a:lnTo>
                <a:lnTo>
                  <a:pt x="150301" y="2027"/>
                </a:lnTo>
                <a:lnTo>
                  <a:pt x="175480" y="8361"/>
                </a:lnTo>
                <a:lnTo>
                  <a:pt x="198507" y="19374"/>
                </a:lnTo>
                <a:lnTo>
                  <a:pt x="218586" y="35442"/>
                </a:lnTo>
                <a:lnTo>
                  <a:pt x="220137" y="48740"/>
                </a:lnTo>
                <a:lnTo>
                  <a:pt x="219629" y="49419"/>
                </a:lnTo>
                <a:lnTo>
                  <a:pt x="123765" y="49419"/>
                </a:lnTo>
                <a:lnTo>
                  <a:pt x="97869" y="54497"/>
                </a:lnTo>
                <a:lnTo>
                  <a:pt x="77541" y="68700"/>
                </a:lnTo>
                <a:lnTo>
                  <a:pt x="63482" y="90486"/>
                </a:lnTo>
                <a:lnTo>
                  <a:pt x="56393" y="118308"/>
                </a:lnTo>
                <a:lnTo>
                  <a:pt x="195614" y="118308"/>
                </a:lnTo>
                <a:lnTo>
                  <a:pt x="210413" y="127543"/>
                </a:lnTo>
                <a:lnTo>
                  <a:pt x="223263" y="146761"/>
                </a:lnTo>
                <a:lnTo>
                  <a:pt x="122767" y="146761"/>
                </a:lnTo>
                <a:lnTo>
                  <a:pt x="93947" y="152627"/>
                </a:lnTo>
                <a:lnTo>
                  <a:pt x="73361" y="168601"/>
                </a:lnTo>
                <a:lnTo>
                  <a:pt x="61010" y="192250"/>
                </a:lnTo>
                <a:lnTo>
                  <a:pt x="56893" y="221142"/>
                </a:lnTo>
                <a:lnTo>
                  <a:pt x="61852" y="244985"/>
                </a:lnTo>
                <a:lnTo>
                  <a:pt x="75232" y="262886"/>
                </a:lnTo>
                <a:lnTo>
                  <a:pt x="94789" y="274141"/>
                </a:lnTo>
                <a:lnTo>
                  <a:pt x="118275" y="278049"/>
                </a:lnTo>
                <a:lnTo>
                  <a:pt x="218642" y="278049"/>
                </a:lnTo>
                <a:lnTo>
                  <a:pt x="205485" y="295958"/>
                </a:lnTo>
                <a:lnTo>
                  <a:pt x="165560" y="319661"/>
                </a:lnTo>
                <a:lnTo>
                  <a:pt x="117776" y="327968"/>
                </a:lnTo>
                <a:close/>
              </a:path>
              <a:path w="243204" h="328295">
                <a:moveTo>
                  <a:pt x="193110" y="72156"/>
                </a:moveTo>
                <a:lnTo>
                  <a:pt x="178660" y="68887"/>
                </a:lnTo>
                <a:lnTo>
                  <a:pt x="166925" y="59949"/>
                </a:lnTo>
                <a:lnTo>
                  <a:pt x="153272" y="53912"/>
                </a:lnTo>
                <a:lnTo>
                  <a:pt x="138589" y="50495"/>
                </a:lnTo>
                <a:lnTo>
                  <a:pt x="123765" y="49419"/>
                </a:lnTo>
                <a:lnTo>
                  <a:pt x="219629" y="49419"/>
                </a:lnTo>
                <a:lnTo>
                  <a:pt x="209291" y="63209"/>
                </a:lnTo>
                <a:lnTo>
                  <a:pt x="193110" y="72156"/>
                </a:lnTo>
                <a:close/>
              </a:path>
              <a:path w="243204" h="328295">
                <a:moveTo>
                  <a:pt x="195614" y="118308"/>
                </a:moveTo>
                <a:lnTo>
                  <a:pt x="56393" y="118308"/>
                </a:lnTo>
                <a:lnTo>
                  <a:pt x="72706" y="108347"/>
                </a:lnTo>
                <a:lnTo>
                  <a:pt x="90329" y="101522"/>
                </a:lnTo>
                <a:lnTo>
                  <a:pt x="108325" y="97599"/>
                </a:lnTo>
                <a:lnTo>
                  <a:pt x="125761" y="96343"/>
                </a:lnTo>
                <a:lnTo>
                  <a:pt x="173491" y="104502"/>
                </a:lnTo>
                <a:lnTo>
                  <a:pt x="195614" y="118308"/>
                </a:lnTo>
                <a:close/>
              </a:path>
              <a:path w="243204" h="328295">
                <a:moveTo>
                  <a:pt x="218642" y="278049"/>
                </a:moveTo>
                <a:lnTo>
                  <a:pt x="118275" y="278049"/>
                </a:lnTo>
                <a:lnTo>
                  <a:pt x="143461" y="273330"/>
                </a:lnTo>
                <a:lnTo>
                  <a:pt x="164812" y="259766"/>
                </a:lnTo>
                <a:lnTo>
                  <a:pt x="179612" y="238246"/>
                </a:lnTo>
                <a:lnTo>
                  <a:pt x="185149" y="209659"/>
                </a:lnTo>
                <a:lnTo>
                  <a:pt x="180665" y="184037"/>
                </a:lnTo>
                <a:lnTo>
                  <a:pt x="167993" y="164170"/>
                </a:lnTo>
                <a:lnTo>
                  <a:pt x="148304" y="151324"/>
                </a:lnTo>
                <a:lnTo>
                  <a:pt x="122767" y="146761"/>
                </a:lnTo>
                <a:lnTo>
                  <a:pt x="223263" y="146761"/>
                </a:lnTo>
                <a:lnTo>
                  <a:pt x="234329" y="163313"/>
                </a:lnTo>
                <a:lnTo>
                  <a:pt x="243039" y="209659"/>
                </a:lnTo>
                <a:lnTo>
                  <a:pt x="232871" y="258682"/>
                </a:lnTo>
                <a:lnTo>
                  <a:pt x="218642" y="278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92775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22274" y="15737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latin typeface="+mn-lt"/>
              </a:rPr>
              <a:t>Investigación Disciplinaria de Hechos de Corrupción en Colombia</a:t>
            </a:r>
            <a:endParaRPr lang="es-CO" sz="2400" dirty="0">
              <a:latin typeface="+mn-lt"/>
            </a:endParaRPr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2574388" y="1091848"/>
            <a:ext cx="8577816" cy="970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2000" b="1" dirty="0"/>
          </a:p>
          <a:p>
            <a:r>
              <a:rPr lang="es-CO" sz="2000" b="1" dirty="0"/>
              <a:t>Recursos  </a:t>
            </a:r>
          </a:p>
          <a:p>
            <a:endParaRPr lang="es-ES" sz="2000" b="1" dirty="0"/>
          </a:p>
          <a:p>
            <a:r>
              <a:rPr lang="es-CO" sz="2000" dirty="0"/>
              <a:t>Contra el fallo de primera instancia proceden los </a:t>
            </a:r>
            <a:r>
              <a:rPr lang="es-CO" sz="2000" b="1" dirty="0"/>
              <a:t>recursos de reposición</a:t>
            </a:r>
            <a:r>
              <a:rPr lang="es-CO" sz="2000" dirty="0"/>
              <a:t> (ante la misma autoridad que profirió el fallo) y </a:t>
            </a:r>
            <a:r>
              <a:rPr lang="es-CO" sz="2000" b="1" dirty="0"/>
              <a:t>apelación</a:t>
            </a:r>
            <a:r>
              <a:rPr lang="es-CO" sz="2000" dirty="0"/>
              <a:t> (ante el superior jerárquico o funcional).</a:t>
            </a:r>
          </a:p>
          <a:p>
            <a:endParaRPr lang="es-CO" sz="2000" dirty="0"/>
          </a:p>
          <a:p>
            <a:pPr algn="just"/>
            <a:r>
              <a:rPr lang="es-CO" sz="2000" b="1" dirty="0"/>
              <a:t> </a:t>
            </a:r>
          </a:p>
          <a:p>
            <a:pPr algn="just"/>
            <a:r>
              <a:rPr lang="es-CO" sz="2000" b="1" dirty="0"/>
              <a:t>Fallo de Segunda Instancia (cuando procede recurso)</a:t>
            </a:r>
            <a:endParaRPr lang="es-CO" sz="2000" dirty="0"/>
          </a:p>
          <a:p>
            <a:pPr algn="just"/>
            <a:endParaRPr lang="es-CO" sz="2000" dirty="0"/>
          </a:p>
          <a:p>
            <a:pPr algn="just"/>
            <a:r>
              <a:rPr lang="es-CO" sz="2000" dirty="0"/>
              <a:t>Si se interpone el recurso de apelación, una autoridad superior revisa el fallo de primera instancia y emite un </a:t>
            </a:r>
            <a:r>
              <a:rPr lang="es-CO" sz="2000" b="1" dirty="0"/>
              <a:t>fallo de segunda instancia</a:t>
            </a:r>
            <a:r>
              <a:rPr lang="es-CO" sz="2000" dirty="0"/>
              <a:t>, el cual es definitivo y agota la vía gubernativa.</a:t>
            </a:r>
          </a:p>
          <a:p>
            <a:pPr algn="just"/>
            <a:endParaRPr lang="es-CO" sz="1800" dirty="0"/>
          </a:p>
          <a:p>
            <a:pPr algn="just"/>
            <a:endParaRPr lang="es-CO" dirty="0"/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bject 28">
            <a:extLst>
              <a:ext uri="{FF2B5EF4-FFF2-40B4-BE49-F238E27FC236}">
                <a16:creationId xmlns:a16="http://schemas.microsoft.com/office/drawing/2014/main" id="{910BBFD3-AAF1-4677-BA61-755D6D380A62}"/>
              </a:ext>
            </a:extLst>
          </p:cNvPr>
          <p:cNvSpPr/>
          <p:nvPr/>
        </p:nvSpPr>
        <p:spPr>
          <a:xfrm>
            <a:off x="1558283" y="3194957"/>
            <a:ext cx="550794" cy="603371"/>
          </a:xfrm>
          <a:custGeom>
            <a:avLst/>
            <a:gdLst/>
            <a:ahLst/>
            <a:cxnLst/>
            <a:rect l="l" t="t" r="r" b="b"/>
            <a:pathLst>
              <a:path w="651509" h="651510">
                <a:moveTo>
                  <a:pt x="325743" y="651482"/>
                </a:moveTo>
                <a:lnTo>
                  <a:pt x="277607" y="647950"/>
                </a:lnTo>
                <a:lnTo>
                  <a:pt x="231664" y="637691"/>
                </a:lnTo>
                <a:lnTo>
                  <a:pt x="188418" y="621207"/>
                </a:lnTo>
                <a:lnTo>
                  <a:pt x="148372" y="599003"/>
                </a:lnTo>
                <a:lnTo>
                  <a:pt x="112031" y="571584"/>
                </a:lnTo>
                <a:lnTo>
                  <a:pt x="79899" y="539451"/>
                </a:lnTo>
                <a:lnTo>
                  <a:pt x="52479" y="503111"/>
                </a:lnTo>
                <a:lnTo>
                  <a:pt x="30275" y="463065"/>
                </a:lnTo>
                <a:lnTo>
                  <a:pt x="13791" y="419819"/>
                </a:lnTo>
                <a:lnTo>
                  <a:pt x="3531" y="373877"/>
                </a:lnTo>
                <a:lnTo>
                  <a:pt x="0" y="325741"/>
                </a:lnTo>
                <a:lnTo>
                  <a:pt x="3531" y="277605"/>
                </a:lnTo>
                <a:lnTo>
                  <a:pt x="13791" y="231662"/>
                </a:lnTo>
                <a:lnTo>
                  <a:pt x="30275" y="188416"/>
                </a:lnTo>
                <a:lnTo>
                  <a:pt x="52479" y="148371"/>
                </a:lnTo>
                <a:lnTo>
                  <a:pt x="79899" y="112031"/>
                </a:lnTo>
                <a:lnTo>
                  <a:pt x="112031" y="79898"/>
                </a:lnTo>
                <a:lnTo>
                  <a:pt x="148372" y="52478"/>
                </a:lnTo>
                <a:lnTo>
                  <a:pt x="188418" y="30275"/>
                </a:lnTo>
                <a:lnTo>
                  <a:pt x="231664" y="13791"/>
                </a:lnTo>
                <a:lnTo>
                  <a:pt x="277607" y="3531"/>
                </a:lnTo>
                <a:lnTo>
                  <a:pt x="325743" y="0"/>
                </a:lnTo>
                <a:lnTo>
                  <a:pt x="373878" y="3531"/>
                </a:lnTo>
                <a:lnTo>
                  <a:pt x="419821" y="13791"/>
                </a:lnTo>
                <a:lnTo>
                  <a:pt x="463067" y="30275"/>
                </a:lnTo>
                <a:lnTo>
                  <a:pt x="503112" y="52478"/>
                </a:lnTo>
                <a:lnTo>
                  <a:pt x="539453" y="79898"/>
                </a:lnTo>
                <a:lnTo>
                  <a:pt x="571585" y="112031"/>
                </a:lnTo>
                <a:lnTo>
                  <a:pt x="599005" y="148371"/>
                </a:lnTo>
                <a:lnTo>
                  <a:pt x="621209" y="188416"/>
                </a:lnTo>
                <a:lnTo>
                  <a:pt x="637692" y="231662"/>
                </a:lnTo>
                <a:lnTo>
                  <a:pt x="647952" y="277605"/>
                </a:lnTo>
                <a:lnTo>
                  <a:pt x="651484" y="325741"/>
                </a:lnTo>
                <a:lnTo>
                  <a:pt x="647952" y="373877"/>
                </a:lnTo>
                <a:lnTo>
                  <a:pt x="637692" y="419819"/>
                </a:lnTo>
                <a:lnTo>
                  <a:pt x="621209" y="463065"/>
                </a:lnTo>
                <a:lnTo>
                  <a:pt x="599005" y="503111"/>
                </a:lnTo>
                <a:lnTo>
                  <a:pt x="571585" y="539451"/>
                </a:lnTo>
                <a:lnTo>
                  <a:pt x="539453" y="571584"/>
                </a:lnTo>
                <a:lnTo>
                  <a:pt x="503112" y="599003"/>
                </a:lnTo>
                <a:lnTo>
                  <a:pt x="463067" y="621207"/>
                </a:lnTo>
                <a:lnTo>
                  <a:pt x="419821" y="637691"/>
                </a:lnTo>
                <a:lnTo>
                  <a:pt x="373878" y="647950"/>
                </a:lnTo>
                <a:lnTo>
                  <a:pt x="325743" y="651482"/>
                </a:lnTo>
                <a:close/>
              </a:path>
            </a:pathLst>
          </a:custGeom>
          <a:solidFill>
            <a:srgbClr val="F5D8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30">
            <a:extLst>
              <a:ext uri="{FF2B5EF4-FFF2-40B4-BE49-F238E27FC236}">
                <a16:creationId xmlns:a16="http://schemas.microsoft.com/office/drawing/2014/main" id="{63E4E707-23B9-4750-9D91-812F79B8ECAE}"/>
              </a:ext>
            </a:extLst>
          </p:cNvPr>
          <p:cNvSpPr/>
          <p:nvPr/>
        </p:nvSpPr>
        <p:spPr>
          <a:xfrm>
            <a:off x="1667594" y="1165035"/>
            <a:ext cx="550794" cy="603371"/>
          </a:xfrm>
          <a:custGeom>
            <a:avLst/>
            <a:gdLst/>
            <a:ahLst/>
            <a:cxnLst/>
            <a:rect l="l" t="t" r="r" b="b"/>
            <a:pathLst>
              <a:path w="641984" h="641984">
                <a:moveTo>
                  <a:pt x="320977" y="641952"/>
                </a:moveTo>
                <a:lnTo>
                  <a:pt x="273546" y="638472"/>
                </a:lnTo>
                <a:lnTo>
                  <a:pt x="228275" y="628362"/>
                </a:lnTo>
                <a:lnTo>
                  <a:pt x="185662" y="612120"/>
                </a:lnTo>
                <a:lnTo>
                  <a:pt x="146202" y="590241"/>
                </a:lnTo>
                <a:lnTo>
                  <a:pt x="110393" y="563222"/>
                </a:lnTo>
                <a:lnTo>
                  <a:pt x="78730" y="531560"/>
                </a:lnTo>
                <a:lnTo>
                  <a:pt x="51711" y="495751"/>
                </a:lnTo>
                <a:lnTo>
                  <a:pt x="29832" y="456291"/>
                </a:lnTo>
                <a:lnTo>
                  <a:pt x="13589" y="413678"/>
                </a:lnTo>
                <a:lnTo>
                  <a:pt x="3480" y="368407"/>
                </a:lnTo>
                <a:lnTo>
                  <a:pt x="0" y="320976"/>
                </a:lnTo>
                <a:lnTo>
                  <a:pt x="3480" y="273544"/>
                </a:lnTo>
                <a:lnTo>
                  <a:pt x="13589" y="228274"/>
                </a:lnTo>
                <a:lnTo>
                  <a:pt x="29832" y="185660"/>
                </a:lnTo>
                <a:lnTo>
                  <a:pt x="51711" y="146201"/>
                </a:lnTo>
                <a:lnTo>
                  <a:pt x="78730" y="110392"/>
                </a:lnTo>
                <a:lnTo>
                  <a:pt x="110393" y="78730"/>
                </a:lnTo>
                <a:lnTo>
                  <a:pt x="146202" y="51711"/>
                </a:lnTo>
                <a:lnTo>
                  <a:pt x="185662" y="29832"/>
                </a:lnTo>
                <a:lnTo>
                  <a:pt x="228275" y="13589"/>
                </a:lnTo>
                <a:lnTo>
                  <a:pt x="273546" y="3480"/>
                </a:lnTo>
                <a:lnTo>
                  <a:pt x="320977" y="0"/>
                </a:lnTo>
                <a:lnTo>
                  <a:pt x="368409" y="3480"/>
                </a:lnTo>
                <a:lnTo>
                  <a:pt x="413680" y="13589"/>
                </a:lnTo>
                <a:lnTo>
                  <a:pt x="456293" y="29832"/>
                </a:lnTo>
                <a:lnTo>
                  <a:pt x="495753" y="51711"/>
                </a:lnTo>
                <a:lnTo>
                  <a:pt x="531562" y="78730"/>
                </a:lnTo>
                <a:lnTo>
                  <a:pt x="563224" y="110392"/>
                </a:lnTo>
                <a:lnTo>
                  <a:pt x="590243" y="146201"/>
                </a:lnTo>
                <a:lnTo>
                  <a:pt x="612121" y="185660"/>
                </a:lnTo>
                <a:lnTo>
                  <a:pt x="628364" y="228274"/>
                </a:lnTo>
                <a:lnTo>
                  <a:pt x="638474" y="273544"/>
                </a:lnTo>
                <a:lnTo>
                  <a:pt x="641954" y="320976"/>
                </a:lnTo>
                <a:lnTo>
                  <a:pt x="638474" y="368407"/>
                </a:lnTo>
                <a:lnTo>
                  <a:pt x="628364" y="413678"/>
                </a:lnTo>
                <a:lnTo>
                  <a:pt x="612121" y="456291"/>
                </a:lnTo>
                <a:lnTo>
                  <a:pt x="590243" y="495751"/>
                </a:lnTo>
                <a:lnTo>
                  <a:pt x="563224" y="531560"/>
                </a:lnTo>
                <a:lnTo>
                  <a:pt x="531562" y="563222"/>
                </a:lnTo>
                <a:lnTo>
                  <a:pt x="495753" y="590241"/>
                </a:lnTo>
                <a:lnTo>
                  <a:pt x="456293" y="612120"/>
                </a:lnTo>
                <a:lnTo>
                  <a:pt x="413680" y="628362"/>
                </a:lnTo>
                <a:lnTo>
                  <a:pt x="368409" y="638472"/>
                </a:lnTo>
                <a:lnTo>
                  <a:pt x="320977" y="641952"/>
                </a:lnTo>
                <a:close/>
              </a:path>
            </a:pathLst>
          </a:custGeom>
          <a:solidFill>
            <a:srgbClr val="DD45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47">
            <a:extLst>
              <a:ext uri="{FF2B5EF4-FFF2-40B4-BE49-F238E27FC236}">
                <a16:creationId xmlns:a16="http://schemas.microsoft.com/office/drawing/2014/main" id="{16F833CC-7B4D-4BC0-AB6D-2138425BFC3B}"/>
              </a:ext>
            </a:extLst>
          </p:cNvPr>
          <p:cNvSpPr/>
          <p:nvPr/>
        </p:nvSpPr>
        <p:spPr>
          <a:xfrm>
            <a:off x="1820118" y="1307176"/>
            <a:ext cx="245745" cy="329565"/>
          </a:xfrm>
          <a:custGeom>
            <a:avLst/>
            <a:gdLst/>
            <a:ahLst/>
            <a:cxnLst/>
            <a:rect l="l" t="t" r="r" b="b"/>
            <a:pathLst>
              <a:path w="245745" h="329565">
                <a:moveTo>
                  <a:pt x="60496" y="329458"/>
                </a:moveTo>
                <a:lnTo>
                  <a:pt x="49565" y="327155"/>
                </a:lnTo>
                <a:lnTo>
                  <a:pt x="40137" y="321118"/>
                </a:lnTo>
                <a:lnTo>
                  <a:pt x="33520" y="312657"/>
                </a:lnTo>
                <a:lnTo>
                  <a:pt x="31023" y="303081"/>
                </a:lnTo>
                <a:lnTo>
                  <a:pt x="31023" y="297909"/>
                </a:lnTo>
                <a:lnTo>
                  <a:pt x="32575" y="293254"/>
                </a:lnTo>
                <a:lnTo>
                  <a:pt x="34126" y="290151"/>
                </a:lnTo>
                <a:lnTo>
                  <a:pt x="169079" y="53789"/>
                </a:lnTo>
                <a:lnTo>
                  <a:pt x="28955" y="53789"/>
                </a:lnTo>
                <a:lnTo>
                  <a:pt x="16360" y="51558"/>
                </a:lnTo>
                <a:lnTo>
                  <a:pt x="7303" y="45643"/>
                </a:lnTo>
                <a:lnTo>
                  <a:pt x="1833" y="37206"/>
                </a:lnTo>
                <a:lnTo>
                  <a:pt x="0" y="27411"/>
                </a:lnTo>
                <a:lnTo>
                  <a:pt x="1833" y="17237"/>
                </a:lnTo>
                <a:lnTo>
                  <a:pt x="7303" y="8469"/>
                </a:lnTo>
                <a:lnTo>
                  <a:pt x="16360" y="2319"/>
                </a:lnTo>
                <a:lnTo>
                  <a:pt x="28955" y="0"/>
                </a:lnTo>
                <a:lnTo>
                  <a:pt x="210443" y="0"/>
                </a:lnTo>
                <a:lnTo>
                  <a:pt x="225317" y="1858"/>
                </a:lnTo>
                <a:lnTo>
                  <a:pt x="236361" y="7111"/>
                </a:lnTo>
                <a:lnTo>
                  <a:pt x="243236" y="15273"/>
                </a:lnTo>
                <a:lnTo>
                  <a:pt x="245603" y="25860"/>
                </a:lnTo>
                <a:lnTo>
                  <a:pt x="245603" y="31549"/>
                </a:lnTo>
                <a:lnTo>
                  <a:pt x="243536" y="38272"/>
                </a:lnTo>
                <a:lnTo>
                  <a:pt x="239399" y="44996"/>
                </a:lnTo>
                <a:lnTo>
                  <a:pt x="86348" y="316011"/>
                </a:lnTo>
                <a:lnTo>
                  <a:pt x="82091" y="321385"/>
                </a:lnTo>
                <a:lnTo>
                  <a:pt x="75943" y="325644"/>
                </a:lnTo>
                <a:lnTo>
                  <a:pt x="68534" y="328448"/>
                </a:lnTo>
                <a:lnTo>
                  <a:pt x="60496" y="3294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50">
            <a:extLst>
              <a:ext uri="{FF2B5EF4-FFF2-40B4-BE49-F238E27FC236}">
                <a16:creationId xmlns:a16="http://schemas.microsoft.com/office/drawing/2014/main" id="{F963825F-C464-4871-B578-93C0C4EE3F4D}"/>
              </a:ext>
            </a:extLst>
          </p:cNvPr>
          <p:cNvSpPr/>
          <p:nvPr/>
        </p:nvSpPr>
        <p:spPr>
          <a:xfrm>
            <a:off x="1701917" y="3350497"/>
            <a:ext cx="263525" cy="318135"/>
          </a:xfrm>
          <a:custGeom>
            <a:avLst/>
            <a:gdLst/>
            <a:ahLst/>
            <a:cxnLst/>
            <a:rect l="l" t="t" r="r" b="b"/>
            <a:pathLst>
              <a:path w="263525" h="318134">
                <a:moveTo>
                  <a:pt x="131214" y="318112"/>
                </a:moveTo>
                <a:lnTo>
                  <a:pt x="84770" y="313867"/>
                </a:lnTo>
                <a:lnTo>
                  <a:pt x="42548" y="299047"/>
                </a:lnTo>
                <a:lnTo>
                  <a:pt x="11855" y="270517"/>
                </a:lnTo>
                <a:lnTo>
                  <a:pt x="0" y="225147"/>
                </a:lnTo>
                <a:lnTo>
                  <a:pt x="3570" y="202663"/>
                </a:lnTo>
                <a:lnTo>
                  <a:pt x="13670" y="182918"/>
                </a:lnTo>
                <a:lnTo>
                  <a:pt x="29414" y="166591"/>
                </a:lnTo>
                <a:lnTo>
                  <a:pt x="49871" y="154457"/>
                </a:lnTo>
                <a:lnTo>
                  <a:pt x="33303" y="142684"/>
                </a:lnTo>
                <a:lnTo>
                  <a:pt x="20456" y="127826"/>
                </a:lnTo>
                <a:lnTo>
                  <a:pt x="12149" y="110063"/>
                </a:lnTo>
                <a:lnTo>
                  <a:pt x="9199" y="89575"/>
                </a:lnTo>
                <a:lnTo>
                  <a:pt x="19692" y="50182"/>
                </a:lnTo>
                <a:lnTo>
                  <a:pt x="47389" y="22091"/>
                </a:lnTo>
                <a:lnTo>
                  <a:pt x="86616" y="5349"/>
                </a:lnTo>
                <a:lnTo>
                  <a:pt x="131699" y="0"/>
                </a:lnTo>
                <a:lnTo>
                  <a:pt x="176297" y="5757"/>
                </a:lnTo>
                <a:lnTo>
                  <a:pt x="215403" y="22817"/>
                </a:lnTo>
                <a:lnTo>
                  <a:pt x="239305" y="46967"/>
                </a:lnTo>
                <a:lnTo>
                  <a:pt x="131699" y="46967"/>
                </a:lnTo>
                <a:lnTo>
                  <a:pt x="106528" y="49592"/>
                </a:lnTo>
                <a:lnTo>
                  <a:pt x="84672" y="57437"/>
                </a:lnTo>
                <a:lnTo>
                  <a:pt x="69261" y="70457"/>
                </a:lnTo>
                <a:lnTo>
                  <a:pt x="63428" y="88606"/>
                </a:lnTo>
                <a:lnTo>
                  <a:pt x="69261" y="107111"/>
                </a:lnTo>
                <a:lnTo>
                  <a:pt x="84672" y="120442"/>
                </a:lnTo>
                <a:lnTo>
                  <a:pt x="106528" y="128506"/>
                </a:lnTo>
                <a:lnTo>
                  <a:pt x="131699" y="131214"/>
                </a:lnTo>
                <a:lnTo>
                  <a:pt x="241863" y="131214"/>
                </a:lnTo>
                <a:lnTo>
                  <a:pt x="234105" y="141595"/>
                </a:lnTo>
                <a:lnTo>
                  <a:pt x="218369" y="153971"/>
                </a:lnTo>
                <a:lnTo>
                  <a:pt x="237252" y="166250"/>
                </a:lnTo>
                <a:lnTo>
                  <a:pt x="248677" y="179634"/>
                </a:lnTo>
                <a:lnTo>
                  <a:pt x="131699" y="179634"/>
                </a:lnTo>
                <a:lnTo>
                  <a:pt x="103328" y="182645"/>
                </a:lnTo>
                <a:lnTo>
                  <a:pt x="78680" y="191375"/>
                </a:lnTo>
                <a:lnTo>
                  <a:pt x="61295" y="205371"/>
                </a:lnTo>
                <a:lnTo>
                  <a:pt x="54713" y="224179"/>
                </a:lnTo>
                <a:lnTo>
                  <a:pt x="62384" y="246406"/>
                </a:lnTo>
                <a:lnTo>
                  <a:pt x="81585" y="260372"/>
                </a:lnTo>
                <a:lnTo>
                  <a:pt x="106597" y="267620"/>
                </a:lnTo>
                <a:lnTo>
                  <a:pt x="131699" y="269693"/>
                </a:lnTo>
                <a:lnTo>
                  <a:pt x="251598" y="269693"/>
                </a:lnTo>
                <a:lnTo>
                  <a:pt x="220911" y="298320"/>
                </a:lnTo>
                <a:lnTo>
                  <a:pt x="178423" y="313595"/>
                </a:lnTo>
                <a:lnTo>
                  <a:pt x="131214" y="318112"/>
                </a:lnTo>
                <a:close/>
              </a:path>
              <a:path w="263525" h="318134">
                <a:moveTo>
                  <a:pt x="241863" y="131214"/>
                </a:moveTo>
                <a:lnTo>
                  <a:pt x="131699" y="131214"/>
                </a:lnTo>
                <a:lnTo>
                  <a:pt x="156514" y="128438"/>
                </a:lnTo>
                <a:lnTo>
                  <a:pt x="178060" y="120260"/>
                </a:lnTo>
                <a:lnTo>
                  <a:pt x="193251" y="106907"/>
                </a:lnTo>
                <a:lnTo>
                  <a:pt x="199001" y="88606"/>
                </a:lnTo>
                <a:lnTo>
                  <a:pt x="193251" y="70661"/>
                </a:lnTo>
                <a:lnTo>
                  <a:pt x="178060" y="57619"/>
                </a:lnTo>
                <a:lnTo>
                  <a:pt x="156514" y="49660"/>
                </a:lnTo>
                <a:lnTo>
                  <a:pt x="131699" y="46967"/>
                </a:lnTo>
                <a:lnTo>
                  <a:pt x="239305" y="46967"/>
                </a:lnTo>
                <a:lnTo>
                  <a:pt x="243161" y="50863"/>
                </a:lnTo>
                <a:lnTo>
                  <a:pt x="253714" y="89575"/>
                </a:lnTo>
                <a:lnTo>
                  <a:pt x="251596" y="109578"/>
                </a:lnTo>
                <a:lnTo>
                  <a:pt x="245120" y="126857"/>
                </a:lnTo>
                <a:lnTo>
                  <a:pt x="241863" y="131214"/>
                </a:lnTo>
                <a:close/>
              </a:path>
              <a:path w="263525" h="318134">
                <a:moveTo>
                  <a:pt x="251598" y="269693"/>
                </a:moveTo>
                <a:lnTo>
                  <a:pt x="131699" y="269693"/>
                </a:lnTo>
                <a:lnTo>
                  <a:pt x="156317" y="267824"/>
                </a:lnTo>
                <a:lnTo>
                  <a:pt x="181207" y="260917"/>
                </a:lnTo>
                <a:lnTo>
                  <a:pt x="200468" y="247019"/>
                </a:lnTo>
                <a:lnTo>
                  <a:pt x="208200" y="224179"/>
                </a:lnTo>
                <a:lnTo>
                  <a:pt x="201626" y="205644"/>
                </a:lnTo>
                <a:lnTo>
                  <a:pt x="184294" y="191739"/>
                </a:lnTo>
                <a:lnTo>
                  <a:pt x="159789" y="182918"/>
                </a:lnTo>
                <a:lnTo>
                  <a:pt x="131699" y="179634"/>
                </a:lnTo>
                <a:lnTo>
                  <a:pt x="248677" y="179634"/>
                </a:lnTo>
                <a:lnTo>
                  <a:pt x="251414" y="182841"/>
                </a:lnTo>
                <a:lnTo>
                  <a:pt x="260311" y="202791"/>
                </a:lnTo>
                <a:lnTo>
                  <a:pt x="263398" y="225147"/>
                </a:lnTo>
                <a:lnTo>
                  <a:pt x="251598" y="2696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652115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51207"/>
            <a:ext cx="12236547" cy="58630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237957" y="51207"/>
            <a:ext cx="10774031" cy="861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/>
              <a:t>Investigación Disciplinaria de Hechos de Corrupción en Colombia</a:t>
            </a:r>
            <a:endParaRPr lang="es-CO" sz="2400" dirty="0"/>
          </a:p>
          <a:p>
            <a:endParaRPr lang="es-CO" sz="24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1384713" y="849892"/>
            <a:ext cx="9661620" cy="1247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800" b="1" dirty="0"/>
              <a:t>Principios Relevantes</a:t>
            </a:r>
            <a:endParaRPr lang="es-CO" sz="1800" dirty="0"/>
          </a:p>
          <a:p>
            <a:pPr algn="just"/>
            <a:r>
              <a:rPr lang="es-CO" sz="1800" dirty="0"/>
              <a:t>Algunos principios clave que rigen este proceso incluyen:</a:t>
            </a:r>
          </a:p>
          <a:p>
            <a:pPr algn="just"/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800" b="1" dirty="0"/>
              <a:t>Debido proceso:</a:t>
            </a:r>
            <a:r>
              <a:rPr lang="es-CO" sz="1800" dirty="0"/>
              <a:t> Garantía de que se respetarán todas las etapas y derechos del investigado.</a:t>
            </a:r>
          </a:p>
          <a:p>
            <a:pPr algn="just"/>
            <a:endParaRPr lang="es-CO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800" b="1" dirty="0"/>
              <a:t>Presunción de inocencia:</a:t>
            </a:r>
            <a:r>
              <a:rPr lang="es-CO" sz="1800" dirty="0"/>
              <a:t> El investigado se presume inocente hasta que se demuestre lo contrario.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800" b="1" dirty="0"/>
              <a:t>Derecho de defensa:</a:t>
            </a:r>
            <a:r>
              <a:rPr lang="es-CO" sz="1800" dirty="0"/>
              <a:t> El investigado tiene derecho a ser escuchado, a controvertir pruebas y a presentar su versión de los hechos.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2000" b="1" dirty="0"/>
              <a:t>Publicidad:</a:t>
            </a:r>
            <a:r>
              <a:rPr lang="es-CO" sz="2000" dirty="0"/>
              <a:t> Las actuaciones disciplinarias son públicas, salvo las excepciones legales.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800" b="1" dirty="0"/>
              <a:t>Contradicción:</a:t>
            </a:r>
            <a:r>
              <a:rPr lang="es-CO" sz="1800" dirty="0"/>
              <a:t> Las partes tienen derecho a conocer y controvertir las pruebas presentadas.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800" b="1" dirty="0"/>
              <a:t>Celeridad:</a:t>
            </a:r>
            <a:r>
              <a:rPr lang="es-CO" sz="1800" dirty="0"/>
              <a:t> El proceso debe desarrollarse en un tiempo razonable.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800" dirty="0"/>
          </a:p>
          <a:p>
            <a:pPr algn="just"/>
            <a:endParaRPr lang="es-CO" sz="1800" dirty="0"/>
          </a:p>
          <a:p>
            <a:pPr algn="just"/>
            <a:endParaRPr lang="es-CO" dirty="0"/>
          </a:p>
          <a:p>
            <a:pPr algn="just"/>
            <a:endParaRPr lang="es-CO" sz="20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</a:p>
          <a:p>
            <a:pPr algn="just"/>
            <a:endParaRPr lang="es-CO" sz="1800" dirty="0"/>
          </a:p>
          <a:p>
            <a:pPr algn="just"/>
            <a:r>
              <a:rPr lang="es-CO" sz="1800" dirty="0"/>
              <a:t> </a:t>
            </a:r>
            <a:endParaRPr lang="es-ES" sz="1800" dirty="0"/>
          </a:p>
          <a:p>
            <a:endParaRPr lang="es-ES" sz="2000" dirty="0"/>
          </a:p>
          <a:p>
            <a:endParaRPr lang="es-ES" sz="2000" dirty="0"/>
          </a:p>
          <a:p>
            <a:endParaRPr lang="es-ES" sz="2000" dirty="0"/>
          </a:p>
          <a:p>
            <a:endParaRPr lang="es-CO" sz="2000" dirty="0"/>
          </a:p>
          <a:p>
            <a:endParaRPr lang="es-CO" sz="2000" dirty="0"/>
          </a:p>
          <a:p>
            <a:endParaRPr lang="es-ES" sz="2000" dirty="0"/>
          </a:p>
          <a:p>
            <a:endParaRPr lang="es-ES" sz="2000" dirty="0"/>
          </a:p>
          <a:p>
            <a:pPr lvl="1"/>
            <a:endParaRPr lang="es-CO" sz="2000" dirty="0"/>
          </a:p>
          <a:p>
            <a:pPr lvl="1"/>
            <a:endParaRPr lang="es-CO" sz="20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1392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/>
          <p:nvPr/>
        </p:nvSpPr>
        <p:spPr>
          <a:xfrm>
            <a:off x="0" y="-2125"/>
            <a:ext cx="12206700" cy="6857700"/>
          </a:xfrm>
          <a:prstGeom prst="rect">
            <a:avLst/>
          </a:prstGeom>
          <a:solidFill>
            <a:srgbClr val="E403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7"/>
          <p:cNvSpPr/>
          <p:nvPr/>
        </p:nvSpPr>
        <p:spPr>
          <a:xfrm flipH="1">
            <a:off x="10943683" y="2532197"/>
            <a:ext cx="1245300" cy="4325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7"/>
          <p:cNvSpPr/>
          <p:nvPr/>
        </p:nvSpPr>
        <p:spPr>
          <a:xfrm rot="10800000">
            <a:off x="10943683" y="-103"/>
            <a:ext cx="1245300" cy="25323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77574" y="6484075"/>
            <a:ext cx="902077" cy="295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7"/>
          <p:cNvSpPr/>
          <p:nvPr/>
        </p:nvSpPr>
        <p:spPr>
          <a:xfrm flipH="1">
            <a:off x="0" y="0"/>
            <a:ext cx="6397500" cy="6858000"/>
          </a:xfrm>
          <a:prstGeom prst="parallelogram">
            <a:avLst>
              <a:gd name="adj" fmla="val 45538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7"/>
          <p:cNvSpPr txBox="1"/>
          <p:nvPr/>
        </p:nvSpPr>
        <p:spPr>
          <a:xfrm>
            <a:off x="1806223" y="1367442"/>
            <a:ext cx="8850488" cy="313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/>
            <a:r>
              <a:rPr lang="es-CO" sz="3200" dirty="0">
                <a:solidFill>
                  <a:schemeClr val="bg1"/>
                </a:solidFill>
                <a:latin typeface="+mj-lt"/>
              </a:rPr>
              <a:t>La investigación disciplinaria de hechos de corrupción es un pilar fundamental en la lucha contra este flagelo en Colombia. Su correcta aplicación y la garantía de los derechos de los implicados son esenciales para la credibilidad de las instituciones y la confianza ciudadana.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0" y="-2125"/>
            <a:ext cx="12206700" cy="6857700"/>
          </a:xfrm>
          <a:prstGeom prst="rect">
            <a:avLst/>
          </a:prstGeom>
          <a:solidFill>
            <a:srgbClr val="E403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0"/>
          <p:cNvSpPr/>
          <p:nvPr/>
        </p:nvSpPr>
        <p:spPr>
          <a:xfrm flipH="1">
            <a:off x="10943683" y="2532197"/>
            <a:ext cx="1245300" cy="4325400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20"/>
          <p:cNvSpPr/>
          <p:nvPr/>
        </p:nvSpPr>
        <p:spPr>
          <a:xfrm rot="10800000">
            <a:off x="10943683" y="-103"/>
            <a:ext cx="1245300" cy="2532300"/>
          </a:xfrm>
          <a:prstGeom prst="rtTriangle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4622" y="4732325"/>
            <a:ext cx="1628600" cy="532776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0"/>
          <p:cNvSpPr txBox="1"/>
          <p:nvPr/>
        </p:nvSpPr>
        <p:spPr>
          <a:xfrm>
            <a:off x="2731500" y="2547000"/>
            <a:ext cx="6729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 sz="12000" b="1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GRACIAS</a:t>
            </a:r>
            <a:endParaRPr sz="12000" b="1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4" name="Google Shape;164;p20"/>
          <p:cNvSpPr/>
          <p:nvPr/>
        </p:nvSpPr>
        <p:spPr>
          <a:xfrm flipH="1">
            <a:off x="-38120" y="2425"/>
            <a:ext cx="3232875" cy="6853150"/>
          </a:xfrm>
          <a:prstGeom prst="parallelogram">
            <a:avLst>
              <a:gd name="adj" fmla="val 71939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O"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4503A829-F51E-92D8-1282-7564DC077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220454B-8FB0-E1E7-B909-ECE6855BA34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199757" y="-37499"/>
            <a:ext cx="12192000" cy="6895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E3402E12-FF36-EA29-40E6-F65E1938C210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268E5E5B-A94C-ED86-34E6-5A47AFFB48E4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05F573D-163E-271A-14B4-0066CF340A7F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A81F817B-6B22-3E3F-3125-1DD57CA30D50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Rectángulo 5">
            <a:extLst>
              <a:ext uri="{FF2B5EF4-FFF2-40B4-BE49-F238E27FC236}">
                <a16:creationId xmlns:a16="http://schemas.microsoft.com/office/drawing/2014/main" id="{68683CC0-B5EC-088B-504C-05559C755652}"/>
              </a:ext>
            </a:extLst>
          </p:cNvPr>
          <p:cNvSpPr/>
          <p:nvPr/>
        </p:nvSpPr>
        <p:spPr>
          <a:xfrm>
            <a:off x="1268999" y="1713542"/>
            <a:ext cx="102359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 </a:t>
            </a:r>
          </a:p>
          <a:p>
            <a:r>
              <a:rPr lang="es-CO" sz="2800" dirty="0"/>
              <a:t>Para denunciar actos de corrupción en entidades de Bogotá, puedes utilizar la plataforma "Bogotá te escucha" (SDQS), o a través del portal web del Instituto Distrital de Turismo.</a:t>
            </a:r>
          </a:p>
        </p:txBody>
      </p:sp>
      <p:sp>
        <p:nvSpPr>
          <p:cNvPr id="9" name="Rectángulo redondeado 16">
            <a:extLst>
              <a:ext uri="{FF2B5EF4-FFF2-40B4-BE49-F238E27FC236}">
                <a16:creationId xmlns:a16="http://schemas.microsoft.com/office/drawing/2014/main" id="{5A3F24BE-F71B-8C5D-29D0-940FD90F157F}"/>
              </a:ext>
            </a:extLst>
          </p:cNvPr>
          <p:cNvSpPr/>
          <p:nvPr/>
        </p:nvSpPr>
        <p:spPr>
          <a:xfrm>
            <a:off x="776592" y="441385"/>
            <a:ext cx="10038596" cy="890980"/>
          </a:xfrm>
          <a:prstGeom prst="roundRect">
            <a:avLst>
              <a:gd name="adj" fmla="val 4545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RUTA DE LA DENUNCIA : EL PROCESO PARA INVESTIGAR CASOS</a:t>
            </a:r>
          </a:p>
          <a:p>
            <a:r>
              <a:rPr lang="es-CO" sz="2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                                      DE CORRUPCIÓN </a:t>
            </a:r>
          </a:p>
        </p:txBody>
      </p:sp>
      <p:sp>
        <p:nvSpPr>
          <p:cNvPr id="10" name="Diagrama de flujo: multidocumento 9">
            <a:hlinkClick r:id="rId5"/>
            <a:extLst>
              <a:ext uri="{FF2B5EF4-FFF2-40B4-BE49-F238E27FC236}">
                <a16:creationId xmlns:a16="http://schemas.microsoft.com/office/drawing/2014/main" id="{47AA0756-8320-D1C0-5470-4D0999A74506}"/>
              </a:ext>
            </a:extLst>
          </p:cNvPr>
          <p:cNvSpPr/>
          <p:nvPr/>
        </p:nvSpPr>
        <p:spPr>
          <a:xfrm>
            <a:off x="4759813" y="4329222"/>
            <a:ext cx="1627163" cy="898875"/>
          </a:xfrm>
          <a:prstGeom prst="flowChartMultidocumen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Atención al Ciudadano | Instituto Distrital de Turismo - </a:t>
            </a:r>
            <a:r>
              <a:rPr lang="es-ES" sz="1000" dirty="0">
                <a:solidFill>
                  <a:schemeClr val="tx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IDT</a:t>
            </a:r>
            <a:endParaRPr lang="es-CO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57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FD22A807-0F17-B798-142E-19240229F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0F4B90D1-4B48-9B47-CDFF-5310D1D6002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-115672" y="133588"/>
            <a:ext cx="12192000" cy="6895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824DCAD7-11B8-10B9-CB06-1488448FAE7C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189814E5-B8F7-57E8-F2E4-76FDC9BD8FED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88101286-6DD1-4843-E36E-CC2A6684D0C4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B90CCDF-7F97-4B7A-4B87-9E57D125AE4A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Rectángulo 4">
            <a:extLst>
              <a:ext uri="{FF2B5EF4-FFF2-40B4-BE49-F238E27FC236}">
                <a16:creationId xmlns:a16="http://schemas.microsoft.com/office/drawing/2014/main" id="{7D1F6E0F-CD1F-0133-A995-6BD999D93B7C}"/>
              </a:ext>
            </a:extLst>
          </p:cNvPr>
          <p:cNvSpPr/>
          <p:nvPr/>
        </p:nvSpPr>
        <p:spPr>
          <a:xfrm>
            <a:off x="669970" y="333779"/>
            <a:ext cx="10485251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es-CO" sz="3200" dirty="0"/>
              <a:t>Canales para denunciar actos de corrupción: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78CAF22-EE53-4ED2-5201-1DABFBE6331B}"/>
              </a:ext>
            </a:extLst>
          </p:cNvPr>
          <p:cNvSpPr/>
          <p:nvPr/>
        </p:nvSpPr>
        <p:spPr>
          <a:xfrm>
            <a:off x="306215" y="2044005"/>
            <a:ext cx="5165617" cy="397031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lvl="0"/>
            <a:r>
              <a:rPr lang="es-CO" sz="2800" b="1" dirty="0"/>
              <a:t>Bogotá te escucha (SDQS):</a:t>
            </a:r>
            <a:endParaRPr lang="es-CO" sz="2800" dirty="0"/>
          </a:p>
          <a:p>
            <a:pPr lvl="1"/>
            <a:r>
              <a:rPr lang="es-CO" sz="2800" dirty="0"/>
              <a:t>Este es un sistema online de la Alcaldía de Bogotá para registrar y gestionar peticiones, quejas, reclamos y denuncias, incluyendo las de corrupción. </a:t>
            </a:r>
          </a:p>
          <a:p>
            <a:pPr lvl="1"/>
            <a:r>
              <a:rPr lang="es-CO" sz="2800" dirty="0"/>
              <a:t>Puedes acceder a este sistema a través de la web Bogota.gov.co. </a:t>
            </a:r>
          </a:p>
        </p:txBody>
      </p:sp>
      <p:pic>
        <p:nvPicPr>
          <p:cNvPr id="7" name="Picture 2" descr="Resultado de imagen de pqrsd">
            <a:extLst>
              <a:ext uri="{FF2B5EF4-FFF2-40B4-BE49-F238E27FC236}">
                <a16:creationId xmlns:a16="http://schemas.microsoft.com/office/drawing/2014/main" id="{DFA82D93-5B73-2F57-8434-897F20A8D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328" y="1934784"/>
            <a:ext cx="5310598" cy="2853713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1390009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81971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7365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s-CO" sz="2800" b="1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Línea telefónica: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CO" sz="2800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601 2170711 extensión 1004/1000/1033. </a:t>
            </a: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ES" sz="2800" kern="100" dirty="0">
              <a:solidFill>
                <a:srgbClr val="001D35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CO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800" b="1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Línea gratuita:                                 </a:t>
            </a:r>
          </a:p>
          <a:p>
            <a:pPr marL="457200" lvl="1">
              <a:lnSpc>
                <a:spcPts val="1650"/>
              </a:lnSpc>
              <a:buSzPts val="1000"/>
              <a:tabLst>
                <a:tab pos="9144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>
              <a:lnSpc>
                <a:spcPts val="1650"/>
              </a:lnSpc>
              <a:buSzPts val="1000"/>
              <a:tabLst>
                <a:tab pos="914400" algn="l"/>
              </a:tabLst>
            </a:pPr>
            <a:r>
              <a:rPr lang="es-CO" sz="2800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01 8000 113 090.</a:t>
            </a:r>
          </a:p>
          <a:p>
            <a:pPr marL="457200" lvl="1">
              <a:lnSpc>
                <a:spcPts val="1650"/>
              </a:lnSpc>
              <a:buSzPts val="1000"/>
              <a:tabLst>
                <a:tab pos="914400" algn="l"/>
              </a:tabLst>
            </a:pPr>
            <a:r>
              <a:rPr lang="es-CO" sz="2800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CO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800" b="1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Portal web Bogotá te escucha:</a:t>
            </a:r>
          </a:p>
          <a:p>
            <a:pPr marL="457200" lvl="1">
              <a:lnSpc>
                <a:spcPts val="1650"/>
              </a:lnSpc>
              <a:buSzPts val="1000"/>
              <a:tabLst>
                <a:tab pos="914400" algn="l"/>
              </a:tabLst>
            </a:pPr>
            <a:r>
              <a:rPr lang="es-CO" sz="1800" b="1" dirty="0">
                <a:solidFill>
                  <a:srgbClr val="FF0000"/>
                </a:solidFill>
                <a:latin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https://bogota.gov.co/sdqs/</a:t>
            </a:r>
            <a:endParaRPr lang="es-CO" sz="1800" b="1" dirty="0">
              <a:solidFill>
                <a:srgbClr val="FF0000"/>
              </a:solidFill>
              <a:latin typeface="+mn-lt"/>
            </a:endParaRPr>
          </a:p>
          <a:p>
            <a:pPr marL="457200" lvl="1">
              <a:lnSpc>
                <a:spcPts val="1650"/>
              </a:lnSpc>
              <a:buSzPts val="1000"/>
              <a:tabLst>
                <a:tab pos="914400" algn="l"/>
              </a:tabLst>
            </a:pPr>
            <a:endParaRPr lang="es-CO" sz="1800" dirty="0">
              <a:solidFill>
                <a:srgbClr val="FF0000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CO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800" b="1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Botón Anticorrupción:   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CO" sz="2800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CO" sz="2800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través del sitio web, puedes acceder al botón</a:t>
            </a: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CO" sz="2800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CO" sz="2800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anticorrupción para informar sobre hechos irregulares. </a:t>
            </a:r>
          </a:p>
          <a:p>
            <a:pPr marL="742950" lvl="1" indent="-285750">
              <a:lnSpc>
                <a:spcPts val="1650"/>
              </a:lnSpc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CO" sz="28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CO" sz="2800" b="1" dirty="0">
                <a:solidFill>
                  <a:srgbClr val="001D35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Correo electrónico: </a:t>
            </a:r>
            <a:r>
              <a:rPr lang="es-CO" dirty="0"/>
              <a:t> </a:t>
            </a:r>
            <a:r>
              <a:rPr lang="es-CO" sz="1800" b="1" dirty="0">
                <a:hlinkClick r:id="rId6"/>
              </a:rPr>
              <a:t>asuntosdisciplinarios@idt.gov.co</a:t>
            </a:r>
            <a:r>
              <a:rPr lang="es-CO" sz="1800" b="1" dirty="0"/>
              <a:t>, </a:t>
            </a:r>
            <a:r>
              <a:rPr lang="es-CO" sz="1800" b="1" dirty="0">
                <a:hlinkClick r:id="rId7"/>
              </a:rPr>
              <a:t>info@idt.gov.co</a:t>
            </a:r>
            <a:endParaRPr lang="es-CO" sz="1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ject 25">
            <a:extLst>
              <a:ext uri="{FF2B5EF4-FFF2-40B4-BE49-F238E27FC236}">
                <a16:creationId xmlns:a16="http://schemas.microsoft.com/office/drawing/2014/main" id="{C5E7E414-56BE-4FF3-96C8-1DBE895410F6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173505" y="1688123"/>
            <a:ext cx="4067174" cy="3106524"/>
          </a:xfrm>
          <a:prstGeom prst="rect">
            <a:avLst/>
          </a:prstGeom>
        </p:spPr>
      </p:pic>
      <p:pic>
        <p:nvPicPr>
          <p:cNvPr id="10" name="Picture 2" descr="Denuncias">
            <a:extLst>
              <a:ext uri="{FF2B5EF4-FFF2-40B4-BE49-F238E27FC236}">
                <a16:creationId xmlns:a16="http://schemas.microsoft.com/office/drawing/2014/main" id="{F19A52FA-98FC-4BE6-9AE5-0F3DFA351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28" y="2507920"/>
            <a:ext cx="3393128" cy="100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ject 21">
            <a:extLst>
              <a:ext uri="{FF2B5EF4-FFF2-40B4-BE49-F238E27FC236}">
                <a16:creationId xmlns:a16="http://schemas.microsoft.com/office/drawing/2014/main" id="{B1244D2B-6D75-4DC1-9C44-DA011B0E72E6}"/>
              </a:ext>
            </a:extLst>
          </p:cNvPr>
          <p:cNvSpPr/>
          <p:nvPr/>
        </p:nvSpPr>
        <p:spPr>
          <a:xfrm>
            <a:off x="7407249" y="363334"/>
            <a:ext cx="2123282" cy="1043427"/>
          </a:xfrm>
          <a:custGeom>
            <a:avLst/>
            <a:gdLst/>
            <a:ahLst/>
            <a:cxnLst/>
            <a:rect l="l" t="t" r="r" b="b"/>
            <a:pathLst>
              <a:path w="1535430" h="1153160">
                <a:moveTo>
                  <a:pt x="842086" y="47291"/>
                </a:moveTo>
                <a:lnTo>
                  <a:pt x="693149" y="47291"/>
                </a:lnTo>
                <a:lnTo>
                  <a:pt x="767617" y="0"/>
                </a:lnTo>
                <a:lnTo>
                  <a:pt x="842086" y="47291"/>
                </a:lnTo>
                <a:close/>
              </a:path>
              <a:path w="1535430" h="1153160">
                <a:moveTo>
                  <a:pt x="987766" y="70413"/>
                </a:moveTo>
                <a:lnTo>
                  <a:pt x="547469" y="70413"/>
                </a:lnTo>
                <a:lnTo>
                  <a:pt x="607142" y="12594"/>
                </a:lnTo>
                <a:lnTo>
                  <a:pt x="693149" y="47291"/>
                </a:lnTo>
                <a:lnTo>
                  <a:pt x="963903" y="47291"/>
                </a:lnTo>
                <a:lnTo>
                  <a:pt x="987766" y="70413"/>
                </a:lnTo>
                <a:close/>
              </a:path>
              <a:path w="1535430" h="1153160">
                <a:moveTo>
                  <a:pt x="963903" y="47291"/>
                </a:moveTo>
                <a:lnTo>
                  <a:pt x="842086" y="47291"/>
                </a:lnTo>
                <a:lnTo>
                  <a:pt x="928093" y="12594"/>
                </a:lnTo>
                <a:lnTo>
                  <a:pt x="963903" y="47291"/>
                </a:lnTo>
                <a:close/>
              </a:path>
              <a:path w="1535430" h="1153160">
                <a:moveTo>
                  <a:pt x="1123823" y="115645"/>
                </a:moveTo>
                <a:lnTo>
                  <a:pt x="411411" y="115645"/>
                </a:lnTo>
                <a:lnTo>
                  <a:pt x="453679" y="49826"/>
                </a:lnTo>
                <a:lnTo>
                  <a:pt x="547469" y="70413"/>
                </a:lnTo>
                <a:lnTo>
                  <a:pt x="1094777" y="70413"/>
                </a:lnTo>
                <a:lnTo>
                  <a:pt x="1123823" y="115645"/>
                </a:lnTo>
                <a:close/>
              </a:path>
              <a:path w="1535430" h="1153160">
                <a:moveTo>
                  <a:pt x="1094777" y="70413"/>
                </a:moveTo>
                <a:lnTo>
                  <a:pt x="987766" y="70413"/>
                </a:lnTo>
                <a:lnTo>
                  <a:pt x="1081556" y="49826"/>
                </a:lnTo>
                <a:lnTo>
                  <a:pt x="1094777" y="70413"/>
                </a:lnTo>
                <a:close/>
              </a:path>
              <a:path w="1535430" h="1153160">
                <a:moveTo>
                  <a:pt x="313938" y="1042591"/>
                </a:moveTo>
                <a:lnTo>
                  <a:pt x="290920" y="971649"/>
                </a:lnTo>
                <a:lnTo>
                  <a:pt x="194024" y="961971"/>
                </a:lnTo>
                <a:lnTo>
                  <a:pt x="191263" y="889004"/>
                </a:lnTo>
                <a:lnTo>
                  <a:pt x="99179" y="864496"/>
                </a:lnTo>
                <a:lnTo>
                  <a:pt x="116795" y="792696"/>
                </a:lnTo>
                <a:lnTo>
                  <a:pt x="33548" y="754426"/>
                </a:lnTo>
                <a:lnTo>
                  <a:pt x="70771" y="686930"/>
                </a:lnTo>
                <a:lnTo>
                  <a:pt x="0" y="636573"/>
                </a:lnTo>
                <a:lnTo>
                  <a:pt x="55203" y="576331"/>
                </a:lnTo>
                <a:lnTo>
                  <a:pt x="0" y="516088"/>
                </a:lnTo>
                <a:lnTo>
                  <a:pt x="70771" y="465731"/>
                </a:lnTo>
                <a:lnTo>
                  <a:pt x="33548" y="398235"/>
                </a:lnTo>
                <a:lnTo>
                  <a:pt x="116795" y="359965"/>
                </a:lnTo>
                <a:lnTo>
                  <a:pt x="99179" y="288165"/>
                </a:lnTo>
                <a:lnTo>
                  <a:pt x="191263" y="263656"/>
                </a:lnTo>
                <a:lnTo>
                  <a:pt x="194024" y="190689"/>
                </a:lnTo>
                <a:lnTo>
                  <a:pt x="290920" y="181013"/>
                </a:lnTo>
                <a:lnTo>
                  <a:pt x="313938" y="110069"/>
                </a:lnTo>
                <a:lnTo>
                  <a:pt x="411411" y="115645"/>
                </a:lnTo>
                <a:lnTo>
                  <a:pt x="1223106" y="115645"/>
                </a:lnTo>
                <a:lnTo>
                  <a:pt x="1244315" y="181013"/>
                </a:lnTo>
                <a:lnTo>
                  <a:pt x="1341210" y="190689"/>
                </a:lnTo>
                <a:lnTo>
                  <a:pt x="1343971" y="263656"/>
                </a:lnTo>
                <a:lnTo>
                  <a:pt x="1436057" y="288165"/>
                </a:lnTo>
                <a:lnTo>
                  <a:pt x="1418440" y="359965"/>
                </a:lnTo>
                <a:lnTo>
                  <a:pt x="1501686" y="398235"/>
                </a:lnTo>
                <a:lnTo>
                  <a:pt x="1464463" y="465731"/>
                </a:lnTo>
                <a:lnTo>
                  <a:pt x="1535235" y="516088"/>
                </a:lnTo>
                <a:lnTo>
                  <a:pt x="1480032" y="576331"/>
                </a:lnTo>
                <a:lnTo>
                  <a:pt x="1535235" y="636573"/>
                </a:lnTo>
                <a:lnTo>
                  <a:pt x="1464463" y="686930"/>
                </a:lnTo>
                <a:lnTo>
                  <a:pt x="1501686" y="754426"/>
                </a:lnTo>
                <a:lnTo>
                  <a:pt x="1418440" y="792696"/>
                </a:lnTo>
                <a:lnTo>
                  <a:pt x="1436057" y="864496"/>
                </a:lnTo>
                <a:lnTo>
                  <a:pt x="1343971" y="889004"/>
                </a:lnTo>
                <a:lnTo>
                  <a:pt x="1341210" y="961971"/>
                </a:lnTo>
                <a:lnTo>
                  <a:pt x="1244315" y="971649"/>
                </a:lnTo>
                <a:lnTo>
                  <a:pt x="1223106" y="1037015"/>
                </a:lnTo>
                <a:lnTo>
                  <a:pt x="411411" y="1037015"/>
                </a:lnTo>
                <a:lnTo>
                  <a:pt x="313938" y="1042591"/>
                </a:lnTo>
                <a:close/>
              </a:path>
              <a:path w="1535430" h="1153160">
                <a:moveTo>
                  <a:pt x="1223106" y="115645"/>
                </a:moveTo>
                <a:lnTo>
                  <a:pt x="1123823" y="115645"/>
                </a:lnTo>
                <a:lnTo>
                  <a:pt x="1221297" y="110069"/>
                </a:lnTo>
                <a:lnTo>
                  <a:pt x="1223106" y="115645"/>
                </a:lnTo>
                <a:close/>
              </a:path>
              <a:path w="1535430" h="1153160">
                <a:moveTo>
                  <a:pt x="453679" y="1102836"/>
                </a:moveTo>
                <a:lnTo>
                  <a:pt x="411411" y="1037015"/>
                </a:lnTo>
                <a:lnTo>
                  <a:pt x="1123823" y="1037015"/>
                </a:lnTo>
                <a:lnTo>
                  <a:pt x="1094777" y="1082248"/>
                </a:lnTo>
                <a:lnTo>
                  <a:pt x="547469" y="1082248"/>
                </a:lnTo>
                <a:lnTo>
                  <a:pt x="453679" y="1102836"/>
                </a:lnTo>
                <a:close/>
              </a:path>
              <a:path w="1535430" h="1153160">
                <a:moveTo>
                  <a:pt x="1221297" y="1042591"/>
                </a:moveTo>
                <a:lnTo>
                  <a:pt x="1123823" y="1037015"/>
                </a:lnTo>
                <a:lnTo>
                  <a:pt x="1223106" y="1037015"/>
                </a:lnTo>
                <a:lnTo>
                  <a:pt x="1221297" y="1042591"/>
                </a:lnTo>
                <a:close/>
              </a:path>
              <a:path w="1535430" h="1153160">
                <a:moveTo>
                  <a:pt x="607142" y="1140067"/>
                </a:moveTo>
                <a:lnTo>
                  <a:pt x="547469" y="1082248"/>
                </a:lnTo>
                <a:lnTo>
                  <a:pt x="987766" y="1082248"/>
                </a:lnTo>
                <a:lnTo>
                  <a:pt x="963903" y="1105370"/>
                </a:lnTo>
                <a:lnTo>
                  <a:pt x="693149" y="1105370"/>
                </a:lnTo>
                <a:lnTo>
                  <a:pt x="607142" y="1140067"/>
                </a:lnTo>
                <a:close/>
              </a:path>
              <a:path w="1535430" h="1153160">
                <a:moveTo>
                  <a:pt x="1081556" y="1102836"/>
                </a:moveTo>
                <a:lnTo>
                  <a:pt x="987766" y="1082248"/>
                </a:lnTo>
                <a:lnTo>
                  <a:pt x="1094777" y="1082248"/>
                </a:lnTo>
                <a:lnTo>
                  <a:pt x="1081556" y="1102836"/>
                </a:lnTo>
                <a:close/>
              </a:path>
              <a:path w="1535430" h="1153160">
                <a:moveTo>
                  <a:pt x="767618" y="1152661"/>
                </a:moveTo>
                <a:lnTo>
                  <a:pt x="693149" y="1105370"/>
                </a:lnTo>
                <a:lnTo>
                  <a:pt x="842086" y="1105370"/>
                </a:lnTo>
                <a:lnTo>
                  <a:pt x="767618" y="1152661"/>
                </a:lnTo>
                <a:close/>
              </a:path>
              <a:path w="1535430" h="1153160">
                <a:moveTo>
                  <a:pt x="928093" y="1140067"/>
                </a:moveTo>
                <a:lnTo>
                  <a:pt x="842086" y="1105370"/>
                </a:lnTo>
                <a:lnTo>
                  <a:pt x="963903" y="1105370"/>
                </a:lnTo>
                <a:lnTo>
                  <a:pt x="928093" y="114006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12700">
              <a:spcBef>
                <a:spcPts val="125"/>
              </a:spcBef>
            </a:pPr>
            <a:r>
              <a:rPr lang="es-ES" sz="6600" dirty="0">
                <a:latin typeface="Arial Rounded MT Bold" panose="020F0704030504030204" pitchFamily="34" charset="0"/>
              </a:rPr>
              <a:t>  </a:t>
            </a:r>
            <a:r>
              <a:rPr lang="es-ES" sz="6600" dirty="0">
                <a:latin typeface="Algerian" panose="04020705040A02060702" pitchFamily="82" charset="0"/>
              </a:rPr>
              <a:t>IDT</a:t>
            </a:r>
            <a:endParaRPr lang="es-CO" sz="66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394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81971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226C742-13EC-4AA2-A02C-9C6B0F68E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1990" y="278052"/>
            <a:ext cx="7392226" cy="59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31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81603" y="355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7808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3600" dirty="0">
                <a:solidFill>
                  <a:srgbClr val="FF0000"/>
                </a:solidFill>
                <a:latin typeface="Arial Black" panose="020B0A04020102020204" pitchFamily="34" charset="0"/>
              </a:rPr>
              <a:t>Recomendaciones:</a:t>
            </a:r>
          </a:p>
          <a:p>
            <a:endParaRPr lang="es-CO" sz="3600" dirty="0">
              <a:solidFill>
                <a:srgbClr val="FF0000"/>
              </a:solidFill>
            </a:endParaRPr>
          </a:p>
          <a:p>
            <a:pPr lvl="0"/>
            <a:r>
              <a:rPr lang="es-CO" sz="2000" b="1" dirty="0"/>
              <a:t>Evidencias:</a:t>
            </a:r>
            <a:endParaRPr lang="es-CO" sz="2000" dirty="0"/>
          </a:p>
          <a:p>
            <a:r>
              <a:rPr lang="es-CO" sz="2000" dirty="0"/>
              <a:t>Si vas a presentar una denuncia anónima, asegúrate de que la misma sea creíble y esté acompañada de evidencias que puedan orientar la investigación.</a:t>
            </a:r>
          </a:p>
          <a:p>
            <a:r>
              <a:rPr lang="es-CO" sz="2000" dirty="0"/>
              <a:t> </a:t>
            </a:r>
          </a:p>
          <a:p>
            <a:pPr lvl="0"/>
            <a:r>
              <a:rPr lang="es-CO" sz="2000" b="1" dirty="0"/>
              <a:t>Asegúrate de tener un código de radicación:</a:t>
            </a:r>
            <a:endParaRPr lang="es-CO" sz="2000" dirty="0"/>
          </a:p>
          <a:p>
            <a:r>
              <a:rPr lang="es-CO" sz="2000" dirty="0"/>
              <a:t>Una vez que presentes tu denuncia, podrás solicitar un código de radicación para hacer seguimiento de la misma. </a:t>
            </a:r>
          </a:p>
          <a:p>
            <a:endParaRPr lang="es-CO" sz="2000" dirty="0"/>
          </a:p>
          <a:p>
            <a:pPr lvl="0"/>
            <a:r>
              <a:rPr lang="es-CO" sz="2000" b="1" dirty="0"/>
              <a:t>En caso de no poder realizar la denuncia directamente,</a:t>
            </a:r>
            <a:endParaRPr lang="es-CO" sz="2000" dirty="0"/>
          </a:p>
          <a:p>
            <a:r>
              <a:rPr lang="es-CO" sz="2000" dirty="0"/>
              <a:t>contacta a la Alcaldía de Bogotá para que te puedan orientar sobre los canales adecuados para presentar tu denuncia. </a:t>
            </a:r>
          </a:p>
          <a:p>
            <a:r>
              <a:rPr lang="es-CO" sz="2000" dirty="0"/>
              <a:t> </a:t>
            </a:r>
          </a:p>
          <a:p>
            <a:r>
              <a:rPr lang="es-CO" dirty="0"/>
              <a:t> </a:t>
            </a:r>
          </a:p>
          <a:p>
            <a:r>
              <a:rPr lang="es-CO" sz="2000" dirty="0"/>
              <a:t>Presentar denuncias de corrupción en el Distrito Capital es un paso crucial para combatir este flagelo. A continuación, te presentamos una guía clara y concisa sobre cómo hacerlo:</a:t>
            </a:r>
          </a:p>
          <a:p>
            <a:pPr lvl="1"/>
            <a:endParaRPr lang="es-CO" sz="2000" dirty="0"/>
          </a:p>
          <a:p>
            <a:r>
              <a:rPr lang="es-CO" sz="2800" dirty="0"/>
              <a:t> </a:t>
            </a: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ject 6">
            <a:extLst>
              <a:ext uri="{FF2B5EF4-FFF2-40B4-BE49-F238E27FC236}">
                <a16:creationId xmlns:a16="http://schemas.microsoft.com/office/drawing/2014/main" id="{A1760BC1-5E1A-4B3C-92AB-54058FE49A8C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92364" y="226841"/>
            <a:ext cx="2375531" cy="186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70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>
          <a:extLst>
            <a:ext uri="{FF2B5EF4-FFF2-40B4-BE49-F238E27FC236}">
              <a16:creationId xmlns:a16="http://schemas.microsoft.com/office/drawing/2014/main" id="{7821561D-0E49-16B4-1DB2-FE579E79D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>
            <a:extLst>
              <a:ext uri="{FF2B5EF4-FFF2-40B4-BE49-F238E27FC236}">
                <a16:creationId xmlns:a16="http://schemas.microsoft.com/office/drawing/2014/main" id="{A7BED782-07C6-13B7-D29E-16F3AABFC4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139"/>
          <a:stretch/>
        </p:blipFill>
        <p:spPr>
          <a:xfrm>
            <a:off x="0" y="41163"/>
            <a:ext cx="12236547" cy="677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5">
            <a:extLst>
              <a:ext uri="{FF2B5EF4-FFF2-40B4-BE49-F238E27FC236}">
                <a16:creationId xmlns:a16="http://schemas.microsoft.com/office/drawing/2014/main" id="{38D2F845-4FB6-E889-F9C8-4338944C74B1}"/>
              </a:ext>
            </a:extLst>
          </p:cNvPr>
          <p:cNvGrpSpPr/>
          <p:nvPr/>
        </p:nvGrpSpPr>
        <p:grpSpPr>
          <a:xfrm>
            <a:off x="10943664" y="-52"/>
            <a:ext cx="1245319" cy="6857697"/>
            <a:chOff x="10950525" y="35050"/>
            <a:chExt cx="1239000" cy="6822900"/>
          </a:xfrm>
        </p:grpSpPr>
        <p:sp>
          <p:nvSpPr>
            <p:cNvPr id="107" name="Google Shape;107;p15">
              <a:extLst>
                <a:ext uri="{FF2B5EF4-FFF2-40B4-BE49-F238E27FC236}">
                  <a16:creationId xmlns:a16="http://schemas.microsoft.com/office/drawing/2014/main" id="{BCF48B77-0E9F-97BC-9BCD-E3CE3304B011}"/>
                </a:ext>
              </a:extLst>
            </p:cNvPr>
            <p:cNvSpPr/>
            <p:nvPr/>
          </p:nvSpPr>
          <p:spPr>
            <a:xfrm flipH="1">
              <a:off x="10950525" y="2554450"/>
              <a:ext cx="1239000" cy="4303500"/>
            </a:xfrm>
            <a:prstGeom prst="rtTriangl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5">
              <a:extLst>
                <a:ext uri="{FF2B5EF4-FFF2-40B4-BE49-F238E27FC236}">
                  <a16:creationId xmlns:a16="http://schemas.microsoft.com/office/drawing/2014/main" id="{CB1B2DE7-7038-7EEE-EA01-015C758E8C08}"/>
                </a:ext>
              </a:extLst>
            </p:cNvPr>
            <p:cNvSpPr/>
            <p:nvPr/>
          </p:nvSpPr>
          <p:spPr>
            <a:xfrm rot="10800000">
              <a:off x="10950525" y="35050"/>
              <a:ext cx="1239000" cy="2519400"/>
            </a:xfrm>
            <a:prstGeom prst="rtTriangl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O"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9" name="Google Shape;109;p15">
              <a:extLst>
                <a:ext uri="{FF2B5EF4-FFF2-40B4-BE49-F238E27FC236}">
                  <a16:creationId xmlns:a16="http://schemas.microsoft.com/office/drawing/2014/main" id="{298B04EE-F428-3A4C-D640-4EBF38B5E283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1161009" y="6465999"/>
              <a:ext cx="949873" cy="3107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D58F27D-2CA5-4312-AEAF-71E41741931C}"/>
              </a:ext>
            </a:extLst>
          </p:cNvPr>
          <p:cNvSpPr/>
          <p:nvPr/>
        </p:nvSpPr>
        <p:spPr>
          <a:xfrm>
            <a:off x="82062" y="81971"/>
            <a:ext cx="11213836" cy="927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65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es-CO" sz="2800" b="1" dirty="0">
              <a:solidFill>
                <a:srgbClr val="001D35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ts val="1650"/>
              </a:lnSpc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s-CO" sz="28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A275950-167D-4C75-AD67-2B35BC3FB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737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65BF2271-D8DF-483A-A95A-A6925A521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1573CFA-8782-4544-AF64-2F8EA4F92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0400"/>
            <a:ext cx="184731" cy="42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CAA63F0-2301-4217-9E32-8DB12701F381}"/>
              </a:ext>
            </a:extLst>
          </p:cNvPr>
          <p:cNvSpPr/>
          <p:nvPr/>
        </p:nvSpPr>
        <p:spPr>
          <a:xfrm>
            <a:off x="1842868" y="15737"/>
            <a:ext cx="10169120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es-CO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 qué y dónde denunciar la corrupción en el Distrito Capital?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4BB660E-14C0-4159-BF00-B464AC8D4804}"/>
              </a:ext>
            </a:extLst>
          </p:cNvPr>
          <p:cNvSpPr/>
          <p:nvPr/>
        </p:nvSpPr>
        <p:spPr>
          <a:xfrm>
            <a:off x="3122116" y="1632161"/>
            <a:ext cx="7610623" cy="333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Denunciar la corrupción es un acto de </a:t>
            </a:r>
            <a:r>
              <a:rPr lang="es-CO" sz="2400" b="1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responsabilidad ciudadana</a:t>
            </a:r>
            <a:r>
              <a:rPr lang="es-CO" sz="24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que contribuye a la transparencia y al buen uso de los recursos públicos. En el Distrito Capital, existen diversas entidades habilitadas para recibir estas denuncias, garantizando la protección de los denunciantes y la investigación de los hechos.  </a:t>
            </a:r>
            <a:endParaRPr lang="es-CO" sz="2800" dirty="0">
              <a:latin typeface="+mj-lt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es-CO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F97758C8-A2DC-44B5-81A6-B7B45ADE2946}"/>
              </a:ext>
            </a:extLst>
          </p:cNvPr>
          <p:cNvSpPr/>
          <p:nvPr/>
        </p:nvSpPr>
        <p:spPr>
          <a:xfrm>
            <a:off x="5268850" y="4352882"/>
            <a:ext cx="2070100" cy="2265045"/>
          </a:xfrm>
          <a:custGeom>
            <a:avLst/>
            <a:gdLst/>
            <a:ahLst/>
            <a:cxnLst/>
            <a:rect l="l" t="t" r="r" b="b"/>
            <a:pathLst>
              <a:path w="2070100" h="2265045">
                <a:moveTo>
                  <a:pt x="533400" y="651136"/>
                </a:moveTo>
                <a:lnTo>
                  <a:pt x="533400" y="685570"/>
                </a:lnTo>
                <a:lnTo>
                  <a:pt x="520700" y="715116"/>
                </a:lnTo>
                <a:lnTo>
                  <a:pt x="495300" y="734469"/>
                </a:lnTo>
                <a:lnTo>
                  <a:pt x="457200" y="738327"/>
                </a:lnTo>
                <a:lnTo>
                  <a:pt x="419100" y="721389"/>
                </a:lnTo>
                <a:lnTo>
                  <a:pt x="381000" y="689282"/>
                </a:lnTo>
                <a:lnTo>
                  <a:pt x="266700" y="591647"/>
                </a:lnTo>
                <a:lnTo>
                  <a:pt x="203200" y="526111"/>
                </a:lnTo>
                <a:lnTo>
                  <a:pt x="165100" y="493405"/>
                </a:lnTo>
                <a:lnTo>
                  <a:pt x="127000" y="457885"/>
                </a:lnTo>
                <a:lnTo>
                  <a:pt x="88900" y="423346"/>
                </a:lnTo>
                <a:lnTo>
                  <a:pt x="50800" y="389478"/>
                </a:lnTo>
                <a:lnTo>
                  <a:pt x="12700" y="355971"/>
                </a:lnTo>
                <a:lnTo>
                  <a:pt x="0" y="320232"/>
                </a:lnTo>
                <a:lnTo>
                  <a:pt x="0" y="280047"/>
                </a:lnTo>
                <a:lnTo>
                  <a:pt x="12700" y="244541"/>
                </a:lnTo>
                <a:lnTo>
                  <a:pt x="50800" y="222841"/>
                </a:lnTo>
                <a:lnTo>
                  <a:pt x="101600" y="202994"/>
                </a:lnTo>
                <a:lnTo>
                  <a:pt x="152400" y="182735"/>
                </a:lnTo>
                <a:lnTo>
                  <a:pt x="203200" y="161568"/>
                </a:lnTo>
                <a:lnTo>
                  <a:pt x="241300" y="138995"/>
                </a:lnTo>
                <a:lnTo>
                  <a:pt x="292100" y="115242"/>
                </a:lnTo>
                <a:lnTo>
                  <a:pt x="304800" y="109577"/>
                </a:lnTo>
                <a:lnTo>
                  <a:pt x="304800" y="422287"/>
                </a:lnTo>
                <a:lnTo>
                  <a:pt x="381000" y="487575"/>
                </a:lnTo>
                <a:lnTo>
                  <a:pt x="406400" y="520125"/>
                </a:lnTo>
                <a:lnTo>
                  <a:pt x="520700" y="617114"/>
                </a:lnTo>
                <a:lnTo>
                  <a:pt x="533400" y="651136"/>
                </a:lnTo>
                <a:close/>
              </a:path>
              <a:path w="2070100" h="2265045">
                <a:moveTo>
                  <a:pt x="876300" y="417892"/>
                </a:moveTo>
                <a:lnTo>
                  <a:pt x="876300" y="589029"/>
                </a:lnTo>
                <a:lnTo>
                  <a:pt x="825500" y="562091"/>
                </a:lnTo>
                <a:lnTo>
                  <a:pt x="787400" y="538244"/>
                </a:lnTo>
                <a:lnTo>
                  <a:pt x="736600" y="517224"/>
                </a:lnTo>
                <a:lnTo>
                  <a:pt x="698500" y="498767"/>
                </a:lnTo>
                <a:lnTo>
                  <a:pt x="647700" y="482610"/>
                </a:lnTo>
                <a:lnTo>
                  <a:pt x="596900" y="468489"/>
                </a:lnTo>
                <a:lnTo>
                  <a:pt x="558800" y="456140"/>
                </a:lnTo>
                <a:lnTo>
                  <a:pt x="508000" y="445299"/>
                </a:lnTo>
                <a:lnTo>
                  <a:pt x="457200" y="436913"/>
                </a:lnTo>
                <a:lnTo>
                  <a:pt x="406400" y="430837"/>
                </a:lnTo>
                <a:lnTo>
                  <a:pt x="355600" y="426240"/>
                </a:lnTo>
                <a:lnTo>
                  <a:pt x="304800" y="422287"/>
                </a:lnTo>
                <a:lnTo>
                  <a:pt x="304800" y="274073"/>
                </a:lnTo>
                <a:lnTo>
                  <a:pt x="355600" y="278121"/>
                </a:lnTo>
                <a:lnTo>
                  <a:pt x="406400" y="282136"/>
                </a:lnTo>
                <a:lnTo>
                  <a:pt x="457200" y="287204"/>
                </a:lnTo>
                <a:lnTo>
                  <a:pt x="508000" y="294276"/>
                </a:lnTo>
                <a:lnTo>
                  <a:pt x="558800" y="304615"/>
                </a:lnTo>
                <a:lnTo>
                  <a:pt x="609600" y="316509"/>
                </a:lnTo>
                <a:lnTo>
                  <a:pt x="660400" y="330132"/>
                </a:lnTo>
                <a:lnTo>
                  <a:pt x="711200" y="345660"/>
                </a:lnTo>
                <a:lnTo>
                  <a:pt x="762000" y="363270"/>
                </a:lnTo>
                <a:lnTo>
                  <a:pt x="800100" y="383137"/>
                </a:lnTo>
                <a:lnTo>
                  <a:pt x="850900" y="405437"/>
                </a:lnTo>
                <a:lnTo>
                  <a:pt x="876300" y="417892"/>
                </a:lnTo>
                <a:close/>
              </a:path>
              <a:path w="2070100" h="2265045">
                <a:moveTo>
                  <a:pt x="647700" y="74139"/>
                </a:moveTo>
                <a:lnTo>
                  <a:pt x="635000" y="114722"/>
                </a:lnTo>
                <a:lnTo>
                  <a:pt x="596900" y="142437"/>
                </a:lnTo>
                <a:lnTo>
                  <a:pt x="546100" y="162310"/>
                </a:lnTo>
                <a:lnTo>
                  <a:pt x="508000" y="183432"/>
                </a:lnTo>
                <a:lnTo>
                  <a:pt x="457200" y="205475"/>
                </a:lnTo>
                <a:lnTo>
                  <a:pt x="406400" y="228111"/>
                </a:lnTo>
                <a:lnTo>
                  <a:pt x="304800" y="273846"/>
                </a:lnTo>
                <a:lnTo>
                  <a:pt x="304800" y="109577"/>
                </a:lnTo>
                <a:lnTo>
                  <a:pt x="342900" y="92581"/>
                </a:lnTo>
                <a:lnTo>
                  <a:pt x="393700" y="70727"/>
                </a:lnTo>
                <a:lnTo>
                  <a:pt x="431800" y="49395"/>
                </a:lnTo>
                <a:lnTo>
                  <a:pt x="457200" y="41780"/>
                </a:lnTo>
                <a:lnTo>
                  <a:pt x="495300" y="27858"/>
                </a:lnTo>
                <a:lnTo>
                  <a:pt x="508000" y="20269"/>
                </a:lnTo>
                <a:lnTo>
                  <a:pt x="533400" y="10381"/>
                </a:lnTo>
                <a:lnTo>
                  <a:pt x="558800" y="2557"/>
                </a:lnTo>
                <a:lnTo>
                  <a:pt x="584200" y="0"/>
                </a:lnTo>
                <a:lnTo>
                  <a:pt x="596900" y="5910"/>
                </a:lnTo>
                <a:lnTo>
                  <a:pt x="635000" y="33574"/>
                </a:lnTo>
                <a:lnTo>
                  <a:pt x="647700" y="74139"/>
                </a:lnTo>
                <a:close/>
              </a:path>
              <a:path w="2070100" h="2265045">
                <a:moveTo>
                  <a:pt x="711200" y="1069200"/>
                </a:moveTo>
                <a:lnTo>
                  <a:pt x="711200" y="1165288"/>
                </a:lnTo>
                <a:lnTo>
                  <a:pt x="698500" y="1117286"/>
                </a:lnTo>
                <a:lnTo>
                  <a:pt x="711200" y="1069200"/>
                </a:lnTo>
                <a:close/>
              </a:path>
              <a:path w="2070100" h="2265045">
                <a:moveTo>
                  <a:pt x="1371600" y="1133144"/>
                </a:moveTo>
                <a:lnTo>
                  <a:pt x="1371600" y="1275280"/>
                </a:lnTo>
                <a:lnTo>
                  <a:pt x="1320800" y="1459055"/>
                </a:lnTo>
                <a:lnTo>
                  <a:pt x="1295400" y="1502234"/>
                </a:lnTo>
                <a:lnTo>
                  <a:pt x="1270000" y="1542899"/>
                </a:lnTo>
                <a:lnTo>
                  <a:pt x="1244600" y="1580328"/>
                </a:lnTo>
                <a:lnTo>
                  <a:pt x="1206500" y="1609129"/>
                </a:lnTo>
                <a:lnTo>
                  <a:pt x="1168400" y="1631120"/>
                </a:lnTo>
                <a:lnTo>
                  <a:pt x="1130300" y="1646163"/>
                </a:lnTo>
                <a:lnTo>
                  <a:pt x="1079500" y="1654120"/>
                </a:lnTo>
                <a:lnTo>
                  <a:pt x="1041400" y="1654854"/>
                </a:lnTo>
                <a:lnTo>
                  <a:pt x="990600" y="1648229"/>
                </a:lnTo>
                <a:lnTo>
                  <a:pt x="939800" y="1629809"/>
                </a:lnTo>
                <a:lnTo>
                  <a:pt x="901700" y="1603123"/>
                </a:lnTo>
                <a:lnTo>
                  <a:pt x="863600" y="1569685"/>
                </a:lnTo>
                <a:lnTo>
                  <a:pt x="838200" y="1531008"/>
                </a:lnTo>
                <a:lnTo>
                  <a:pt x="800100" y="1488607"/>
                </a:lnTo>
                <a:lnTo>
                  <a:pt x="774700" y="1443994"/>
                </a:lnTo>
                <a:lnTo>
                  <a:pt x="762000" y="1398683"/>
                </a:lnTo>
                <a:lnTo>
                  <a:pt x="736600" y="1353394"/>
                </a:lnTo>
                <a:lnTo>
                  <a:pt x="723900" y="1307257"/>
                </a:lnTo>
                <a:lnTo>
                  <a:pt x="723900" y="1260426"/>
                </a:lnTo>
                <a:lnTo>
                  <a:pt x="711200" y="1213052"/>
                </a:lnTo>
                <a:lnTo>
                  <a:pt x="711200" y="973381"/>
                </a:lnTo>
                <a:lnTo>
                  <a:pt x="723900" y="917149"/>
                </a:lnTo>
                <a:lnTo>
                  <a:pt x="736600" y="864704"/>
                </a:lnTo>
                <a:lnTo>
                  <a:pt x="749300" y="815321"/>
                </a:lnTo>
                <a:lnTo>
                  <a:pt x="762000" y="768278"/>
                </a:lnTo>
                <a:lnTo>
                  <a:pt x="787400" y="722851"/>
                </a:lnTo>
                <a:lnTo>
                  <a:pt x="838200" y="633950"/>
                </a:lnTo>
                <a:lnTo>
                  <a:pt x="850900" y="618976"/>
                </a:lnTo>
                <a:lnTo>
                  <a:pt x="850900" y="1177313"/>
                </a:lnTo>
                <a:lnTo>
                  <a:pt x="901700" y="1362581"/>
                </a:lnTo>
                <a:lnTo>
                  <a:pt x="927100" y="1402220"/>
                </a:lnTo>
                <a:lnTo>
                  <a:pt x="952500" y="1439734"/>
                </a:lnTo>
                <a:lnTo>
                  <a:pt x="977900" y="1471889"/>
                </a:lnTo>
                <a:lnTo>
                  <a:pt x="1016000" y="1495454"/>
                </a:lnTo>
                <a:lnTo>
                  <a:pt x="1041400" y="1507192"/>
                </a:lnTo>
                <a:lnTo>
                  <a:pt x="1092200" y="1503872"/>
                </a:lnTo>
                <a:lnTo>
                  <a:pt x="1130300" y="1482258"/>
                </a:lnTo>
                <a:lnTo>
                  <a:pt x="1155700" y="1444568"/>
                </a:lnTo>
                <a:lnTo>
                  <a:pt x="1181100" y="1400807"/>
                </a:lnTo>
                <a:lnTo>
                  <a:pt x="1206500" y="1353023"/>
                </a:lnTo>
                <a:lnTo>
                  <a:pt x="1219200" y="1303261"/>
                </a:lnTo>
                <a:lnTo>
                  <a:pt x="1219200" y="725473"/>
                </a:lnTo>
                <a:lnTo>
                  <a:pt x="1244600" y="753732"/>
                </a:lnTo>
                <a:lnTo>
                  <a:pt x="1270000" y="798961"/>
                </a:lnTo>
                <a:lnTo>
                  <a:pt x="1282700" y="845774"/>
                </a:lnTo>
                <a:lnTo>
                  <a:pt x="1308100" y="893932"/>
                </a:lnTo>
                <a:lnTo>
                  <a:pt x="1320800" y="943192"/>
                </a:lnTo>
                <a:lnTo>
                  <a:pt x="1346200" y="993312"/>
                </a:lnTo>
                <a:lnTo>
                  <a:pt x="1358900" y="1039319"/>
                </a:lnTo>
                <a:lnTo>
                  <a:pt x="1358900" y="1085999"/>
                </a:lnTo>
                <a:lnTo>
                  <a:pt x="1371600" y="1133144"/>
                </a:lnTo>
                <a:close/>
              </a:path>
              <a:path w="2070100" h="2265045">
                <a:moveTo>
                  <a:pt x="1219200" y="725473"/>
                </a:moveTo>
                <a:lnTo>
                  <a:pt x="1219200" y="1117191"/>
                </a:lnTo>
                <a:lnTo>
                  <a:pt x="1193800" y="1030230"/>
                </a:lnTo>
                <a:lnTo>
                  <a:pt x="1193800" y="994807"/>
                </a:lnTo>
                <a:lnTo>
                  <a:pt x="1181100" y="959855"/>
                </a:lnTo>
                <a:lnTo>
                  <a:pt x="1155700" y="925539"/>
                </a:lnTo>
                <a:lnTo>
                  <a:pt x="1143000" y="892027"/>
                </a:lnTo>
                <a:lnTo>
                  <a:pt x="1143000" y="874554"/>
                </a:lnTo>
                <a:lnTo>
                  <a:pt x="1130300" y="857221"/>
                </a:lnTo>
                <a:lnTo>
                  <a:pt x="1117600" y="840168"/>
                </a:lnTo>
                <a:lnTo>
                  <a:pt x="1104900" y="823536"/>
                </a:lnTo>
                <a:lnTo>
                  <a:pt x="1079500" y="786565"/>
                </a:lnTo>
                <a:lnTo>
                  <a:pt x="1054100" y="750256"/>
                </a:lnTo>
                <a:lnTo>
                  <a:pt x="1016000" y="715322"/>
                </a:lnTo>
                <a:lnTo>
                  <a:pt x="990600" y="682479"/>
                </a:lnTo>
                <a:lnTo>
                  <a:pt x="952500" y="723569"/>
                </a:lnTo>
                <a:lnTo>
                  <a:pt x="927100" y="763413"/>
                </a:lnTo>
                <a:lnTo>
                  <a:pt x="914400" y="803196"/>
                </a:lnTo>
                <a:lnTo>
                  <a:pt x="889000" y="844101"/>
                </a:lnTo>
                <a:lnTo>
                  <a:pt x="876300" y="887312"/>
                </a:lnTo>
                <a:lnTo>
                  <a:pt x="863600" y="934012"/>
                </a:lnTo>
                <a:lnTo>
                  <a:pt x="863600" y="985386"/>
                </a:lnTo>
                <a:lnTo>
                  <a:pt x="850900" y="1034073"/>
                </a:lnTo>
                <a:lnTo>
                  <a:pt x="850900" y="618976"/>
                </a:lnTo>
                <a:lnTo>
                  <a:pt x="876300" y="589029"/>
                </a:lnTo>
                <a:lnTo>
                  <a:pt x="876300" y="417892"/>
                </a:lnTo>
                <a:lnTo>
                  <a:pt x="901700" y="430346"/>
                </a:lnTo>
                <a:lnTo>
                  <a:pt x="939800" y="458040"/>
                </a:lnTo>
                <a:lnTo>
                  <a:pt x="990600" y="488694"/>
                </a:lnTo>
                <a:lnTo>
                  <a:pt x="1028700" y="465632"/>
                </a:lnTo>
                <a:lnTo>
                  <a:pt x="1079500" y="446459"/>
                </a:lnTo>
                <a:lnTo>
                  <a:pt x="1104900" y="436168"/>
                </a:lnTo>
                <a:lnTo>
                  <a:pt x="1104900" y="592562"/>
                </a:lnTo>
                <a:lnTo>
                  <a:pt x="1143000" y="630440"/>
                </a:lnTo>
                <a:lnTo>
                  <a:pt x="1181100" y="670140"/>
                </a:lnTo>
                <a:lnTo>
                  <a:pt x="1206500" y="711344"/>
                </a:lnTo>
                <a:lnTo>
                  <a:pt x="1219200" y="725473"/>
                </a:lnTo>
                <a:close/>
              </a:path>
              <a:path w="2070100" h="2265045">
                <a:moveTo>
                  <a:pt x="1930400" y="964232"/>
                </a:moveTo>
                <a:lnTo>
                  <a:pt x="1930400" y="1524340"/>
                </a:lnTo>
                <a:lnTo>
                  <a:pt x="1917700" y="1475556"/>
                </a:lnTo>
                <a:lnTo>
                  <a:pt x="1917700" y="1427041"/>
                </a:lnTo>
                <a:lnTo>
                  <a:pt x="1841500" y="1140567"/>
                </a:lnTo>
                <a:lnTo>
                  <a:pt x="1816100" y="1094248"/>
                </a:lnTo>
                <a:lnTo>
                  <a:pt x="1803400" y="1048519"/>
                </a:lnTo>
                <a:lnTo>
                  <a:pt x="1778000" y="1003442"/>
                </a:lnTo>
                <a:lnTo>
                  <a:pt x="1765300" y="959079"/>
                </a:lnTo>
                <a:lnTo>
                  <a:pt x="1739900" y="915489"/>
                </a:lnTo>
                <a:lnTo>
                  <a:pt x="1714500" y="872734"/>
                </a:lnTo>
                <a:lnTo>
                  <a:pt x="1689100" y="830874"/>
                </a:lnTo>
                <a:lnTo>
                  <a:pt x="1663700" y="789862"/>
                </a:lnTo>
                <a:lnTo>
                  <a:pt x="1625600" y="750573"/>
                </a:lnTo>
                <a:lnTo>
                  <a:pt x="1600200" y="713519"/>
                </a:lnTo>
                <a:lnTo>
                  <a:pt x="1562100" y="679211"/>
                </a:lnTo>
                <a:lnTo>
                  <a:pt x="1524000" y="648163"/>
                </a:lnTo>
                <a:lnTo>
                  <a:pt x="1485900" y="620887"/>
                </a:lnTo>
                <a:lnTo>
                  <a:pt x="1435100" y="597894"/>
                </a:lnTo>
                <a:lnTo>
                  <a:pt x="1397000" y="579698"/>
                </a:lnTo>
                <a:lnTo>
                  <a:pt x="1346200" y="566001"/>
                </a:lnTo>
                <a:lnTo>
                  <a:pt x="1295400" y="558592"/>
                </a:lnTo>
                <a:lnTo>
                  <a:pt x="1244600" y="557507"/>
                </a:lnTo>
                <a:lnTo>
                  <a:pt x="1206500" y="562783"/>
                </a:lnTo>
                <a:lnTo>
                  <a:pt x="1155700" y="574456"/>
                </a:lnTo>
                <a:lnTo>
                  <a:pt x="1104900" y="592562"/>
                </a:lnTo>
                <a:lnTo>
                  <a:pt x="1104900" y="436168"/>
                </a:lnTo>
                <a:lnTo>
                  <a:pt x="1117600" y="431022"/>
                </a:lnTo>
                <a:lnTo>
                  <a:pt x="1168400" y="419166"/>
                </a:lnTo>
                <a:lnTo>
                  <a:pt x="1206500" y="410737"/>
                </a:lnTo>
                <a:lnTo>
                  <a:pt x="1270000" y="408718"/>
                </a:lnTo>
                <a:lnTo>
                  <a:pt x="1320800" y="412660"/>
                </a:lnTo>
                <a:lnTo>
                  <a:pt x="1371600" y="422064"/>
                </a:lnTo>
                <a:lnTo>
                  <a:pt x="1435100" y="436431"/>
                </a:lnTo>
                <a:lnTo>
                  <a:pt x="1485900" y="455264"/>
                </a:lnTo>
                <a:lnTo>
                  <a:pt x="1524000" y="476100"/>
                </a:lnTo>
                <a:lnTo>
                  <a:pt x="1574800" y="500539"/>
                </a:lnTo>
                <a:lnTo>
                  <a:pt x="1612900" y="528270"/>
                </a:lnTo>
                <a:lnTo>
                  <a:pt x="1651000" y="558985"/>
                </a:lnTo>
                <a:lnTo>
                  <a:pt x="1689100" y="592373"/>
                </a:lnTo>
                <a:lnTo>
                  <a:pt x="1714500" y="628124"/>
                </a:lnTo>
                <a:lnTo>
                  <a:pt x="1752600" y="665929"/>
                </a:lnTo>
                <a:lnTo>
                  <a:pt x="1778000" y="705477"/>
                </a:lnTo>
                <a:lnTo>
                  <a:pt x="1803400" y="746459"/>
                </a:lnTo>
                <a:lnTo>
                  <a:pt x="1841500" y="788565"/>
                </a:lnTo>
                <a:lnTo>
                  <a:pt x="1866900" y="831485"/>
                </a:lnTo>
                <a:lnTo>
                  <a:pt x="1879600" y="874908"/>
                </a:lnTo>
                <a:lnTo>
                  <a:pt x="1905000" y="918526"/>
                </a:lnTo>
                <a:lnTo>
                  <a:pt x="1930400" y="964232"/>
                </a:lnTo>
                <a:close/>
              </a:path>
              <a:path w="2070100" h="2265045">
                <a:moveTo>
                  <a:pt x="1917700" y="1768996"/>
                </a:moveTo>
                <a:lnTo>
                  <a:pt x="1917700" y="2211191"/>
                </a:lnTo>
                <a:lnTo>
                  <a:pt x="1905000" y="2223981"/>
                </a:lnTo>
                <a:lnTo>
                  <a:pt x="1892300" y="2236083"/>
                </a:lnTo>
                <a:lnTo>
                  <a:pt x="1892300" y="2246825"/>
                </a:lnTo>
                <a:lnTo>
                  <a:pt x="1879600" y="2255538"/>
                </a:lnTo>
                <a:lnTo>
                  <a:pt x="1841500" y="2264620"/>
                </a:lnTo>
                <a:lnTo>
                  <a:pt x="1803400" y="2252305"/>
                </a:lnTo>
                <a:lnTo>
                  <a:pt x="1778000" y="2224031"/>
                </a:lnTo>
                <a:lnTo>
                  <a:pt x="1778000" y="2185281"/>
                </a:lnTo>
                <a:lnTo>
                  <a:pt x="1790700" y="2151695"/>
                </a:lnTo>
                <a:lnTo>
                  <a:pt x="1828800" y="2056227"/>
                </a:lnTo>
                <a:lnTo>
                  <a:pt x="1854200" y="2009970"/>
                </a:lnTo>
                <a:lnTo>
                  <a:pt x="1917700" y="1768996"/>
                </a:lnTo>
                <a:close/>
              </a:path>
              <a:path w="2070100" h="2265045">
                <a:moveTo>
                  <a:pt x="2070100" y="1457180"/>
                </a:moveTo>
                <a:lnTo>
                  <a:pt x="2070100" y="1773109"/>
                </a:lnTo>
                <a:lnTo>
                  <a:pt x="2006600" y="2025596"/>
                </a:lnTo>
                <a:lnTo>
                  <a:pt x="1981200" y="2073990"/>
                </a:lnTo>
                <a:lnTo>
                  <a:pt x="1955800" y="2121366"/>
                </a:lnTo>
                <a:lnTo>
                  <a:pt x="1917700" y="2188531"/>
                </a:lnTo>
                <a:lnTo>
                  <a:pt x="1917700" y="1720279"/>
                </a:lnTo>
                <a:lnTo>
                  <a:pt x="1930400" y="1671361"/>
                </a:lnTo>
                <a:lnTo>
                  <a:pt x="1930400" y="964232"/>
                </a:lnTo>
                <a:lnTo>
                  <a:pt x="1943100" y="1010660"/>
                </a:lnTo>
                <a:lnTo>
                  <a:pt x="1968500" y="1057729"/>
                </a:lnTo>
                <a:lnTo>
                  <a:pt x="2032000" y="1299979"/>
                </a:lnTo>
                <a:lnTo>
                  <a:pt x="2070100" y="1457180"/>
                </a:lnTo>
                <a:close/>
              </a:path>
            </a:pathLst>
          </a:custGeom>
          <a:solidFill>
            <a:srgbClr val="DD454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2539B34C-46AB-40AF-94CF-205E2EC29FE0}"/>
              </a:ext>
            </a:extLst>
          </p:cNvPr>
          <p:cNvSpPr/>
          <p:nvPr/>
        </p:nvSpPr>
        <p:spPr>
          <a:xfrm>
            <a:off x="56863" y="1450932"/>
            <a:ext cx="2804795" cy="3071495"/>
          </a:xfrm>
          <a:custGeom>
            <a:avLst/>
            <a:gdLst/>
            <a:ahLst/>
            <a:cxnLst/>
            <a:rect l="l" t="t" r="r" b="b"/>
            <a:pathLst>
              <a:path w="2804795" h="3071495">
                <a:moveTo>
                  <a:pt x="606450" y="1392301"/>
                </a:moveTo>
                <a:lnTo>
                  <a:pt x="572630" y="1343456"/>
                </a:lnTo>
                <a:lnTo>
                  <a:pt x="529463" y="1330540"/>
                </a:lnTo>
                <a:lnTo>
                  <a:pt x="506755" y="1327607"/>
                </a:lnTo>
                <a:lnTo>
                  <a:pt x="457250" y="1316901"/>
                </a:lnTo>
                <a:lnTo>
                  <a:pt x="407377" y="1308785"/>
                </a:lnTo>
                <a:lnTo>
                  <a:pt x="357238" y="1302385"/>
                </a:lnTo>
                <a:lnTo>
                  <a:pt x="256667" y="1291094"/>
                </a:lnTo>
                <a:lnTo>
                  <a:pt x="204571" y="1283703"/>
                </a:lnTo>
                <a:lnTo>
                  <a:pt x="152323" y="1275943"/>
                </a:lnTo>
                <a:lnTo>
                  <a:pt x="99961" y="1270215"/>
                </a:lnTo>
                <a:lnTo>
                  <a:pt x="47548" y="1268895"/>
                </a:lnTo>
                <a:lnTo>
                  <a:pt x="17576" y="1283004"/>
                </a:lnTo>
                <a:lnTo>
                  <a:pt x="889" y="1310779"/>
                </a:lnTo>
                <a:lnTo>
                  <a:pt x="0" y="1343240"/>
                </a:lnTo>
                <a:lnTo>
                  <a:pt x="17424" y="1371396"/>
                </a:lnTo>
                <a:lnTo>
                  <a:pt x="46850" y="1390853"/>
                </a:lnTo>
                <a:lnTo>
                  <a:pt x="79476" y="1403819"/>
                </a:lnTo>
                <a:lnTo>
                  <a:pt x="113944" y="1411998"/>
                </a:lnTo>
                <a:lnTo>
                  <a:pt x="148932" y="1417066"/>
                </a:lnTo>
                <a:lnTo>
                  <a:pt x="211632" y="1428572"/>
                </a:lnTo>
                <a:lnTo>
                  <a:pt x="243001" y="1434147"/>
                </a:lnTo>
                <a:lnTo>
                  <a:pt x="274497" y="1439151"/>
                </a:lnTo>
                <a:lnTo>
                  <a:pt x="318096" y="1445056"/>
                </a:lnTo>
                <a:lnTo>
                  <a:pt x="361632" y="1451190"/>
                </a:lnTo>
                <a:lnTo>
                  <a:pt x="404901" y="1458722"/>
                </a:lnTo>
                <a:lnTo>
                  <a:pt x="447687" y="1468843"/>
                </a:lnTo>
                <a:lnTo>
                  <a:pt x="474078" y="1474368"/>
                </a:lnTo>
                <a:lnTo>
                  <a:pt x="500786" y="1480159"/>
                </a:lnTo>
                <a:lnTo>
                  <a:pt x="527570" y="1483207"/>
                </a:lnTo>
                <a:lnTo>
                  <a:pt x="554228" y="1480515"/>
                </a:lnTo>
                <a:lnTo>
                  <a:pt x="586333" y="1461096"/>
                </a:lnTo>
                <a:lnTo>
                  <a:pt x="604481" y="1429080"/>
                </a:lnTo>
                <a:lnTo>
                  <a:pt x="606450" y="1392301"/>
                </a:lnTo>
                <a:close/>
              </a:path>
              <a:path w="2804795" h="3071495">
                <a:moveTo>
                  <a:pt x="778370" y="800976"/>
                </a:moveTo>
                <a:lnTo>
                  <a:pt x="758418" y="762965"/>
                </a:lnTo>
                <a:lnTo>
                  <a:pt x="719861" y="726655"/>
                </a:lnTo>
                <a:lnTo>
                  <a:pt x="675690" y="692899"/>
                </a:lnTo>
                <a:lnTo>
                  <a:pt x="638911" y="662546"/>
                </a:lnTo>
                <a:lnTo>
                  <a:pt x="608787" y="637006"/>
                </a:lnTo>
                <a:lnTo>
                  <a:pt x="578243" y="612013"/>
                </a:lnTo>
                <a:lnTo>
                  <a:pt x="547154" y="587679"/>
                </a:lnTo>
                <a:lnTo>
                  <a:pt x="515416" y="564146"/>
                </a:lnTo>
                <a:lnTo>
                  <a:pt x="486371" y="539546"/>
                </a:lnTo>
                <a:lnTo>
                  <a:pt x="455942" y="514286"/>
                </a:lnTo>
                <a:lnTo>
                  <a:pt x="422630" y="496951"/>
                </a:lnTo>
                <a:lnTo>
                  <a:pt x="384949" y="496239"/>
                </a:lnTo>
                <a:lnTo>
                  <a:pt x="354698" y="520433"/>
                </a:lnTo>
                <a:lnTo>
                  <a:pt x="344360" y="548106"/>
                </a:lnTo>
                <a:lnTo>
                  <a:pt x="350126" y="578154"/>
                </a:lnTo>
                <a:lnTo>
                  <a:pt x="394677" y="640676"/>
                </a:lnTo>
                <a:lnTo>
                  <a:pt x="425843" y="670814"/>
                </a:lnTo>
                <a:lnTo>
                  <a:pt x="457809" y="698627"/>
                </a:lnTo>
                <a:lnTo>
                  <a:pt x="486791" y="722960"/>
                </a:lnTo>
                <a:lnTo>
                  <a:pt x="508952" y="742632"/>
                </a:lnTo>
                <a:lnTo>
                  <a:pt x="544626" y="774585"/>
                </a:lnTo>
                <a:lnTo>
                  <a:pt x="616546" y="837831"/>
                </a:lnTo>
                <a:lnTo>
                  <a:pt x="652373" y="869607"/>
                </a:lnTo>
                <a:lnTo>
                  <a:pt x="666343" y="879551"/>
                </a:lnTo>
                <a:lnTo>
                  <a:pt x="682028" y="886167"/>
                </a:lnTo>
                <a:lnTo>
                  <a:pt x="698754" y="889177"/>
                </a:lnTo>
                <a:lnTo>
                  <a:pt x="715899" y="888326"/>
                </a:lnTo>
                <a:lnTo>
                  <a:pt x="743724" y="877836"/>
                </a:lnTo>
                <a:lnTo>
                  <a:pt x="765060" y="857465"/>
                </a:lnTo>
                <a:lnTo>
                  <a:pt x="777430" y="830694"/>
                </a:lnTo>
                <a:lnTo>
                  <a:pt x="778370" y="800976"/>
                </a:lnTo>
                <a:close/>
              </a:path>
              <a:path w="2804795" h="3071495">
                <a:moveTo>
                  <a:pt x="1416138" y="506577"/>
                </a:moveTo>
                <a:lnTo>
                  <a:pt x="1412316" y="453377"/>
                </a:lnTo>
                <a:lnTo>
                  <a:pt x="1409865" y="401993"/>
                </a:lnTo>
                <a:lnTo>
                  <a:pt x="1408455" y="350558"/>
                </a:lnTo>
                <a:lnTo>
                  <a:pt x="1406652" y="247688"/>
                </a:lnTo>
                <a:lnTo>
                  <a:pt x="1404899" y="204330"/>
                </a:lnTo>
                <a:lnTo>
                  <a:pt x="1402422" y="160972"/>
                </a:lnTo>
                <a:lnTo>
                  <a:pt x="1400352" y="117627"/>
                </a:lnTo>
                <a:lnTo>
                  <a:pt x="1399882" y="74269"/>
                </a:lnTo>
                <a:lnTo>
                  <a:pt x="1398130" y="59016"/>
                </a:lnTo>
                <a:lnTo>
                  <a:pt x="1392859" y="44284"/>
                </a:lnTo>
                <a:lnTo>
                  <a:pt x="1384757" y="30873"/>
                </a:lnTo>
                <a:lnTo>
                  <a:pt x="1374521" y="19507"/>
                </a:lnTo>
                <a:lnTo>
                  <a:pt x="1333461" y="0"/>
                </a:lnTo>
                <a:lnTo>
                  <a:pt x="1290243" y="7277"/>
                </a:lnTo>
                <a:lnTo>
                  <a:pt x="1256753" y="35661"/>
                </a:lnTo>
                <a:lnTo>
                  <a:pt x="1244930" y="79514"/>
                </a:lnTo>
                <a:lnTo>
                  <a:pt x="1246860" y="128485"/>
                </a:lnTo>
                <a:lnTo>
                  <a:pt x="1251940" y="226352"/>
                </a:lnTo>
                <a:lnTo>
                  <a:pt x="1253947" y="275297"/>
                </a:lnTo>
                <a:lnTo>
                  <a:pt x="1254836" y="324294"/>
                </a:lnTo>
                <a:lnTo>
                  <a:pt x="1256728" y="370598"/>
                </a:lnTo>
                <a:lnTo>
                  <a:pt x="1258150" y="417207"/>
                </a:lnTo>
                <a:lnTo>
                  <a:pt x="1260716" y="463753"/>
                </a:lnTo>
                <a:lnTo>
                  <a:pt x="1265986" y="509828"/>
                </a:lnTo>
                <a:lnTo>
                  <a:pt x="1275562" y="555053"/>
                </a:lnTo>
                <a:lnTo>
                  <a:pt x="1275727" y="554977"/>
                </a:lnTo>
                <a:lnTo>
                  <a:pt x="1284338" y="569036"/>
                </a:lnTo>
                <a:lnTo>
                  <a:pt x="1295755" y="580898"/>
                </a:lnTo>
                <a:lnTo>
                  <a:pt x="1309687" y="589978"/>
                </a:lnTo>
                <a:lnTo>
                  <a:pt x="1325765" y="595731"/>
                </a:lnTo>
                <a:lnTo>
                  <a:pt x="1349908" y="597077"/>
                </a:lnTo>
                <a:lnTo>
                  <a:pt x="1372628" y="590613"/>
                </a:lnTo>
                <a:lnTo>
                  <a:pt x="1392212" y="577316"/>
                </a:lnTo>
                <a:lnTo>
                  <a:pt x="1406918" y="558152"/>
                </a:lnTo>
                <a:lnTo>
                  <a:pt x="1414830" y="532892"/>
                </a:lnTo>
                <a:lnTo>
                  <a:pt x="1416138" y="506577"/>
                </a:lnTo>
                <a:close/>
              </a:path>
              <a:path w="2804795" h="3071495">
                <a:moveTo>
                  <a:pt x="1876386" y="1254594"/>
                </a:moveTo>
                <a:lnTo>
                  <a:pt x="1866341" y="1206093"/>
                </a:lnTo>
                <a:lnTo>
                  <a:pt x="1866011" y="1204480"/>
                </a:lnTo>
                <a:lnTo>
                  <a:pt x="1841919" y="1160691"/>
                </a:lnTo>
                <a:lnTo>
                  <a:pt x="1801812" y="1128128"/>
                </a:lnTo>
                <a:lnTo>
                  <a:pt x="1759165" y="1113650"/>
                </a:lnTo>
                <a:lnTo>
                  <a:pt x="1721650" y="1113053"/>
                </a:lnTo>
                <a:lnTo>
                  <a:pt x="1721650" y="1273098"/>
                </a:lnTo>
                <a:lnTo>
                  <a:pt x="1719783" y="1307693"/>
                </a:lnTo>
                <a:lnTo>
                  <a:pt x="1713649" y="1341564"/>
                </a:lnTo>
                <a:lnTo>
                  <a:pt x="1703501" y="1374470"/>
                </a:lnTo>
                <a:lnTo>
                  <a:pt x="1689557" y="1406144"/>
                </a:lnTo>
                <a:lnTo>
                  <a:pt x="1686915" y="1370355"/>
                </a:lnTo>
                <a:lnTo>
                  <a:pt x="1688071" y="1333588"/>
                </a:lnTo>
                <a:lnTo>
                  <a:pt x="1698002" y="1299845"/>
                </a:lnTo>
                <a:lnTo>
                  <a:pt x="1721650" y="1273098"/>
                </a:lnTo>
                <a:lnTo>
                  <a:pt x="1721650" y="1113053"/>
                </a:lnTo>
                <a:lnTo>
                  <a:pt x="1673567" y="1124102"/>
                </a:lnTo>
                <a:lnTo>
                  <a:pt x="1634223" y="1145159"/>
                </a:lnTo>
                <a:lnTo>
                  <a:pt x="1599603" y="1174191"/>
                </a:lnTo>
                <a:lnTo>
                  <a:pt x="1571498" y="1209281"/>
                </a:lnTo>
                <a:lnTo>
                  <a:pt x="1551736" y="1248460"/>
                </a:lnTo>
                <a:lnTo>
                  <a:pt x="1537081" y="1296873"/>
                </a:lnTo>
                <a:lnTo>
                  <a:pt x="1531213" y="1346733"/>
                </a:lnTo>
                <a:lnTo>
                  <a:pt x="1532051" y="1397444"/>
                </a:lnTo>
                <a:lnTo>
                  <a:pt x="1537538" y="1448384"/>
                </a:lnTo>
                <a:lnTo>
                  <a:pt x="1545615" y="1498942"/>
                </a:lnTo>
                <a:lnTo>
                  <a:pt x="1554200" y="1548485"/>
                </a:lnTo>
                <a:lnTo>
                  <a:pt x="1544967" y="1552778"/>
                </a:lnTo>
                <a:lnTo>
                  <a:pt x="1535696" y="1556918"/>
                </a:lnTo>
                <a:lnTo>
                  <a:pt x="1526374" y="1560918"/>
                </a:lnTo>
                <a:lnTo>
                  <a:pt x="1516989" y="1564792"/>
                </a:lnTo>
                <a:lnTo>
                  <a:pt x="1508848" y="1527378"/>
                </a:lnTo>
                <a:lnTo>
                  <a:pt x="1506308" y="1515719"/>
                </a:lnTo>
                <a:lnTo>
                  <a:pt x="1493786" y="1464678"/>
                </a:lnTo>
                <a:lnTo>
                  <a:pt x="1478318" y="1413637"/>
                </a:lnTo>
                <a:lnTo>
                  <a:pt x="1458798" y="1364538"/>
                </a:lnTo>
                <a:lnTo>
                  <a:pt x="1434096" y="1319377"/>
                </a:lnTo>
                <a:lnTo>
                  <a:pt x="1431480" y="1316062"/>
                </a:lnTo>
                <a:lnTo>
                  <a:pt x="1403108" y="1280096"/>
                </a:lnTo>
                <a:lnTo>
                  <a:pt x="1367548" y="1256347"/>
                </a:lnTo>
                <a:lnTo>
                  <a:pt x="1367548" y="1592821"/>
                </a:lnTo>
                <a:lnTo>
                  <a:pt x="1320050" y="1590865"/>
                </a:lnTo>
                <a:lnTo>
                  <a:pt x="1283639" y="1577987"/>
                </a:lnTo>
                <a:lnTo>
                  <a:pt x="1240180" y="1529664"/>
                </a:lnTo>
                <a:lnTo>
                  <a:pt x="1229461" y="1468335"/>
                </a:lnTo>
                <a:lnTo>
                  <a:pt x="1233944" y="1439176"/>
                </a:lnTo>
                <a:lnTo>
                  <a:pt x="1243711" y="1414437"/>
                </a:lnTo>
                <a:lnTo>
                  <a:pt x="1257782" y="1396669"/>
                </a:lnTo>
                <a:lnTo>
                  <a:pt x="1275194" y="1388452"/>
                </a:lnTo>
                <a:lnTo>
                  <a:pt x="1294980" y="1392313"/>
                </a:lnTo>
                <a:lnTo>
                  <a:pt x="1321142" y="1433372"/>
                </a:lnTo>
                <a:lnTo>
                  <a:pt x="1341323" y="1486789"/>
                </a:lnTo>
                <a:lnTo>
                  <a:pt x="1356474" y="1543100"/>
                </a:lnTo>
                <a:lnTo>
                  <a:pt x="1367548" y="1592821"/>
                </a:lnTo>
                <a:lnTo>
                  <a:pt x="1367548" y="1256347"/>
                </a:lnTo>
                <a:lnTo>
                  <a:pt x="1363814" y="1253845"/>
                </a:lnTo>
                <a:lnTo>
                  <a:pt x="1322616" y="1238440"/>
                </a:lnTo>
                <a:lnTo>
                  <a:pt x="1280807" y="1233246"/>
                </a:lnTo>
                <a:lnTo>
                  <a:pt x="1239697" y="1237615"/>
                </a:lnTo>
                <a:lnTo>
                  <a:pt x="1200569" y="1250950"/>
                </a:lnTo>
                <a:lnTo>
                  <a:pt x="1164742" y="1272603"/>
                </a:lnTo>
                <a:lnTo>
                  <a:pt x="1133487" y="1301953"/>
                </a:lnTo>
                <a:lnTo>
                  <a:pt x="1108125" y="1338376"/>
                </a:lnTo>
                <a:lnTo>
                  <a:pt x="1089952" y="1381226"/>
                </a:lnTo>
                <a:lnTo>
                  <a:pt x="1078572" y="1429385"/>
                </a:lnTo>
                <a:lnTo>
                  <a:pt x="1074305" y="1475778"/>
                </a:lnTo>
                <a:lnTo>
                  <a:pt x="1076782" y="1519974"/>
                </a:lnTo>
                <a:lnTo>
                  <a:pt x="1085634" y="1561553"/>
                </a:lnTo>
                <a:lnTo>
                  <a:pt x="1100493" y="1600085"/>
                </a:lnTo>
                <a:lnTo>
                  <a:pt x="1120978" y="1635150"/>
                </a:lnTo>
                <a:lnTo>
                  <a:pt x="1146708" y="1666316"/>
                </a:lnTo>
                <a:lnTo>
                  <a:pt x="1177340" y="1693151"/>
                </a:lnTo>
                <a:lnTo>
                  <a:pt x="1212469" y="1715223"/>
                </a:lnTo>
                <a:lnTo>
                  <a:pt x="1251737" y="1732114"/>
                </a:lnTo>
                <a:lnTo>
                  <a:pt x="1294790" y="1743405"/>
                </a:lnTo>
                <a:lnTo>
                  <a:pt x="1341221" y="1748663"/>
                </a:lnTo>
                <a:lnTo>
                  <a:pt x="1390675" y="1747443"/>
                </a:lnTo>
                <a:lnTo>
                  <a:pt x="1396707" y="1799120"/>
                </a:lnTo>
                <a:lnTo>
                  <a:pt x="1402283" y="1850923"/>
                </a:lnTo>
                <a:lnTo>
                  <a:pt x="1408036" y="1902726"/>
                </a:lnTo>
                <a:lnTo>
                  <a:pt x="1414526" y="1954403"/>
                </a:lnTo>
                <a:lnTo>
                  <a:pt x="1422349" y="2005825"/>
                </a:lnTo>
                <a:lnTo>
                  <a:pt x="1432102" y="2056815"/>
                </a:lnTo>
                <a:lnTo>
                  <a:pt x="1453286" y="2089353"/>
                </a:lnTo>
                <a:lnTo>
                  <a:pt x="1486128" y="2103348"/>
                </a:lnTo>
                <a:lnTo>
                  <a:pt x="1521714" y="2099729"/>
                </a:lnTo>
                <a:lnTo>
                  <a:pt x="1551063" y="2079409"/>
                </a:lnTo>
                <a:lnTo>
                  <a:pt x="1565236" y="2043303"/>
                </a:lnTo>
                <a:lnTo>
                  <a:pt x="1564017" y="1989594"/>
                </a:lnTo>
                <a:lnTo>
                  <a:pt x="1560436" y="1935937"/>
                </a:lnTo>
                <a:lnTo>
                  <a:pt x="1555292" y="1882317"/>
                </a:lnTo>
                <a:lnTo>
                  <a:pt x="1549450" y="1828711"/>
                </a:lnTo>
                <a:lnTo>
                  <a:pt x="1543735" y="1775129"/>
                </a:lnTo>
                <a:lnTo>
                  <a:pt x="1538986" y="1721535"/>
                </a:lnTo>
                <a:lnTo>
                  <a:pt x="1551533" y="1717332"/>
                </a:lnTo>
                <a:lnTo>
                  <a:pt x="1564005" y="1712874"/>
                </a:lnTo>
                <a:lnTo>
                  <a:pt x="1576362" y="1708137"/>
                </a:lnTo>
                <a:lnTo>
                  <a:pt x="1588592" y="1703070"/>
                </a:lnTo>
                <a:lnTo>
                  <a:pt x="1595107" y="1700250"/>
                </a:lnTo>
                <a:lnTo>
                  <a:pt x="1610436" y="1745780"/>
                </a:lnTo>
                <a:lnTo>
                  <a:pt x="1627174" y="1790814"/>
                </a:lnTo>
                <a:lnTo>
                  <a:pt x="1644840" y="1835505"/>
                </a:lnTo>
                <a:lnTo>
                  <a:pt x="1662963" y="1879993"/>
                </a:lnTo>
                <a:lnTo>
                  <a:pt x="1674888" y="1915795"/>
                </a:lnTo>
                <a:lnTo>
                  <a:pt x="1684883" y="1952879"/>
                </a:lnTo>
                <a:lnTo>
                  <a:pt x="1697088" y="1986965"/>
                </a:lnTo>
                <a:lnTo>
                  <a:pt x="1715668" y="2013737"/>
                </a:lnTo>
                <a:lnTo>
                  <a:pt x="1744751" y="2028888"/>
                </a:lnTo>
                <a:lnTo>
                  <a:pt x="1788477" y="2028126"/>
                </a:lnTo>
                <a:lnTo>
                  <a:pt x="1825269" y="2004860"/>
                </a:lnTo>
                <a:lnTo>
                  <a:pt x="1840242" y="1971725"/>
                </a:lnTo>
                <a:lnTo>
                  <a:pt x="1839760" y="1932660"/>
                </a:lnTo>
                <a:lnTo>
                  <a:pt x="1830197" y="1891652"/>
                </a:lnTo>
                <a:lnTo>
                  <a:pt x="1817903" y="1852663"/>
                </a:lnTo>
                <a:lnTo>
                  <a:pt x="1799221" y="1804809"/>
                </a:lnTo>
                <a:lnTo>
                  <a:pt x="1780438" y="1756956"/>
                </a:lnTo>
                <a:lnTo>
                  <a:pt x="1762264" y="1708899"/>
                </a:lnTo>
                <a:lnTo>
                  <a:pt x="1745361" y="1660398"/>
                </a:lnTo>
                <a:lnTo>
                  <a:pt x="1736191" y="1630197"/>
                </a:lnTo>
                <a:lnTo>
                  <a:pt x="1730438" y="1611249"/>
                </a:lnTo>
                <a:lnTo>
                  <a:pt x="1763585" y="1575054"/>
                </a:lnTo>
                <a:lnTo>
                  <a:pt x="1793328" y="1535671"/>
                </a:lnTo>
                <a:lnTo>
                  <a:pt x="1819211" y="1493545"/>
                </a:lnTo>
                <a:lnTo>
                  <a:pt x="1840788" y="1449108"/>
                </a:lnTo>
                <a:lnTo>
                  <a:pt x="1855368" y="1409014"/>
                </a:lnTo>
                <a:lnTo>
                  <a:pt x="1857641" y="1402765"/>
                </a:lnTo>
                <a:lnTo>
                  <a:pt x="1869313" y="1354975"/>
                </a:lnTo>
                <a:lnTo>
                  <a:pt x="1873542" y="1320939"/>
                </a:lnTo>
                <a:lnTo>
                  <a:pt x="1875383" y="1306156"/>
                </a:lnTo>
                <a:lnTo>
                  <a:pt x="1876386" y="1254594"/>
                </a:lnTo>
                <a:close/>
              </a:path>
              <a:path w="2804795" h="3071495">
                <a:moveTo>
                  <a:pt x="2125459" y="2674975"/>
                </a:moveTo>
                <a:lnTo>
                  <a:pt x="2124202" y="2642539"/>
                </a:lnTo>
                <a:lnTo>
                  <a:pt x="2110524" y="2612936"/>
                </a:lnTo>
                <a:lnTo>
                  <a:pt x="2086610" y="2590889"/>
                </a:lnTo>
                <a:lnTo>
                  <a:pt x="2054644" y="2581186"/>
                </a:lnTo>
                <a:lnTo>
                  <a:pt x="2016810" y="2588577"/>
                </a:lnTo>
                <a:lnTo>
                  <a:pt x="1967699" y="2603169"/>
                </a:lnTo>
                <a:lnTo>
                  <a:pt x="1918322" y="2617190"/>
                </a:lnTo>
                <a:lnTo>
                  <a:pt x="1868830" y="2631059"/>
                </a:lnTo>
                <a:lnTo>
                  <a:pt x="1819389" y="2645181"/>
                </a:lnTo>
                <a:lnTo>
                  <a:pt x="1770138" y="2659951"/>
                </a:lnTo>
                <a:lnTo>
                  <a:pt x="1721243" y="2675788"/>
                </a:lnTo>
                <a:lnTo>
                  <a:pt x="1672856" y="2693085"/>
                </a:lnTo>
                <a:lnTo>
                  <a:pt x="1635556" y="2705201"/>
                </a:lnTo>
                <a:lnTo>
                  <a:pt x="1597418" y="2715857"/>
                </a:lnTo>
                <a:lnTo>
                  <a:pt x="1560283" y="2728620"/>
                </a:lnTo>
                <a:lnTo>
                  <a:pt x="1525930" y="2747010"/>
                </a:lnTo>
                <a:lnTo>
                  <a:pt x="1503210" y="2811272"/>
                </a:lnTo>
                <a:lnTo>
                  <a:pt x="1517459" y="2843136"/>
                </a:lnTo>
                <a:lnTo>
                  <a:pt x="1546682" y="2863875"/>
                </a:lnTo>
                <a:lnTo>
                  <a:pt x="1589265" y="2868117"/>
                </a:lnTo>
                <a:lnTo>
                  <a:pt x="1632915" y="2860929"/>
                </a:lnTo>
                <a:lnTo>
                  <a:pt x="1676374" y="2848432"/>
                </a:lnTo>
                <a:lnTo>
                  <a:pt x="1718373" y="2836748"/>
                </a:lnTo>
                <a:lnTo>
                  <a:pt x="1769757" y="2819463"/>
                </a:lnTo>
                <a:lnTo>
                  <a:pt x="1821688" y="2803893"/>
                </a:lnTo>
                <a:lnTo>
                  <a:pt x="1873961" y="2789415"/>
                </a:lnTo>
                <a:lnTo>
                  <a:pt x="1926336" y="2775369"/>
                </a:lnTo>
                <a:lnTo>
                  <a:pt x="1978609" y="2761094"/>
                </a:lnTo>
                <a:lnTo>
                  <a:pt x="2030564" y="2745930"/>
                </a:lnTo>
                <a:lnTo>
                  <a:pt x="2081961" y="2729242"/>
                </a:lnTo>
                <a:lnTo>
                  <a:pt x="2112111" y="2705455"/>
                </a:lnTo>
                <a:lnTo>
                  <a:pt x="2125459" y="2674975"/>
                </a:lnTo>
                <a:close/>
              </a:path>
              <a:path w="2804795" h="3071495">
                <a:moveTo>
                  <a:pt x="2216023" y="2833052"/>
                </a:moveTo>
                <a:lnTo>
                  <a:pt x="2203869" y="2799588"/>
                </a:lnTo>
                <a:lnTo>
                  <a:pt x="2175814" y="2775381"/>
                </a:lnTo>
                <a:lnTo>
                  <a:pt x="2147011" y="2767317"/>
                </a:lnTo>
                <a:lnTo>
                  <a:pt x="2117572" y="2769895"/>
                </a:lnTo>
                <a:lnTo>
                  <a:pt x="2088159" y="2778036"/>
                </a:lnTo>
                <a:lnTo>
                  <a:pt x="2059419" y="2786697"/>
                </a:lnTo>
                <a:lnTo>
                  <a:pt x="2025777" y="2797391"/>
                </a:lnTo>
                <a:lnTo>
                  <a:pt x="1957997" y="2817101"/>
                </a:lnTo>
                <a:lnTo>
                  <a:pt x="1924329" y="2827655"/>
                </a:lnTo>
                <a:lnTo>
                  <a:pt x="1888248" y="2839415"/>
                </a:lnTo>
                <a:lnTo>
                  <a:pt x="1851558" y="2848902"/>
                </a:lnTo>
                <a:lnTo>
                  <a:pt x="1814741" y="2857868"/>
                </a:lnTo>
                <a:lnTo>
                  <a:pt x="1778254" y="2868104"/>
                </a:lnTo>
                <a:lnTo>
                  <a:pt x="1725472" y="2887319"/>
                </a:lnTo>
                <a:lnTo>
                  <a:pt x="1672120" y="2905379"/>
                </a:lnTo>
                <a:lnTo>
                  <a:pt x="1619402" y="2924860"/>
                </a:lnTo>
                <a:lnTo>
                  <a:pt x="1568551" y="2948317"/>
                </a:lnTo>
                <a:lnTo>
                  <a:pt x="1542275" y="2975457"/>
                </a:lnTo>
                <a:lnTo>
                  <a:pt x="1534553" y="3011195"/>
                </a:lnTo>
                <a:lnTo>
                  <a:pt x="1545653" y="3045422"/>
                </a:lnTo>
                <a:lnTo>
                  <a:pt x="1575828" y="3067977"/>
                </a:lnTo>
                <a:lnTo>
                  <a:pt x="1613446" y="3071076"/>
                </a:lnTo>
                <a:lnTo>
                  <a:pt x="1652473" y="3063417"/>
                </a:lnTo>
                <a:lnTo>
                  <a:pt x="1691551" y="3051403"/>
                </a:lnTo>
                <a:lnTo>
                  <a:pt x="1729282" y="3041472"/>
                </a:lnTo>
                <a:lnTo>
                  <a:pt x="1780070" y="3024797"/>
                </a:lnTo>
                <a:lnTo>
                  <a:pt x="1831327" y="3010154"/>
                </a:lnTo>
                <a:lnTo>
                  <a:pt x="1882978" y="2996895"/>
                </a:lnTo>
                <a:lnTo>
                  <a:pt x="1934870" y="2984322"/>
                </a:lnTo>
                <a:lnTo>
                  <a:pt x="1980298" y="2970466"/>
                </a:lnTo>
                <a:lnTo>
                  <a:pt x="2025827" y="2956966"/>
                </a:lnTo>
                <a:lnTo>
                  <a:pt x="2071420" y="2943745"/>
                </a:lnTo>
                <a:lnTo>
                  <a:pt x="2117102" y="2930766"/>
                </a:lnTo>
                <a:lnTo>
                  <a:pt x="2162848" y="2917939"/>
                </a:lnTo>
                <a:lnTo>
                  <a:pt x="2194941" y="2899321"/>
                </a:lnTo>
                <a:lnTo>
                  <a:pt x="2212860" y="2868663"/>
                </a:lnTo>
                <a:lnTo>
                  <a:pt x="2216023" y="2833052"/>
                </a:lnTo>
                <a:close/>
              </a:path>
              <a:path w="2804795" h="3071495">
                <a:moveTo>
                  <a:pt x="2293747" y="1491373"/>
                </a:moveTo>
                <a:lnTo>
                  <a:pt x="2292261" y="1441831"/>
                </a:lnTo>
                <a:lnTo>
                  <a:pt x="2287930" y="1392415"/>
                </a:lnTo>
                <a:lnTo>
                  <a:pt x="2280882" y="1343228"/>
                </a:lnTo>
                <a:lnTo>
                  <a:pt x="2271230" y="1294396"/>
                </a:lnTo>
                <a:lnTo>
                  <a:pt x="2259088" y="1246035"/>
                </a:lnTo>
                <a:lnTo>
                  <a:pt x="2244585" y="1198283"/>
                </a:lnTo>
                <a:lnTo>
                  <a:pt x="2227846" y="1151242"/>
                </a:lnTo>
                <a:lnTo>
                  <a:pt x="2208974" y="1105027"/>
                </a:lnTo>
                <a:lnTo>
                  <a:pt x="2188083" y="1059776"/>
                </a:lnTo>
                <a:lnTo>
                  <a:pt x="2165312" y="1015593"/>
                </a:lnTo>
                <a:lnTo>
                  <a:pt x="2140775" y="972604"/>
                </a:lnTo>
                <a:lnTo>
                  <a:pt x="2113877" y="928306"/>
                </a:lnTo>
                <a:lnTo>
                  <a:pt x="2084184" y="886383"/>
                </a:lnTo>
                <a:lnTo>
                  <a:pt x="2051799" y="847090"/>
                </a:lnTo>
                <a:lnTo>
                  <a:pt x="2016772" y="810615"/>
                </a:lnTo>
                <a:lnTo>
                  <a:pt x="1979206" y="777189"/>
                </a:lnTo>
                <a:lnTo>
                  <a:pt x="1939163" y="747039"/>
                </a:lnTo>
                <a:lnTo>
                  <a:pt x="1896732" y="720382"/>
                </a:lnTo>
                <a:lnTo>
                  <a:pt x="1851977" y="697433"/>
                </a:lnTo>
                <a:lnTo>
                  <a:pt x="1804974" y="678421"/>
                </a:lnTo>
                <a:lnTo>
                  <a:pt x="1755813" y="663562"/>
                </a:lnTo>
                <a:lnTo>
                  <a:pt x="1704568" y="653084"/>
                </a:lnTo>
                <a:lnTo>
                  <a:pt x="1654924" y="645274"/>
                </a:lnTo>
                <a:lnTo>
                  <a:pt x="1604937" y="640130"/>
                </a:lnTo>
                <a:lnTo>
                  <a:pt x="1554759" y="637692"/>
                </a:lnTo>
                <a:lnTo>
                  <a:pt x="1504569" y="638009"/>
                </a:lnTo>
                <a:lnTo>
                  <a:pt x="1454543" y="641121"/>
                </a:lnTo>
                <a:lnTo>
                  <a:pt x="1404835" y="647090"/>
                </a:lnTo>
                <a:lnTo>
                  <a:pt x="1355648" y="655967"/>
                </a:lnTo>
                <a:lnTo>
                  <a:pt x="1307122" y="667778"/>
                </a:lnTo>
                <a:lnTo>
                  <a:pt x="1259446" y="682599"/>
                </a:lnTo>
                <a:lnTo>
                  <a:pt x="1212773" y="700455"/>
                </a:lnTo>
                <a:lnTo>
                  <a:pt x="1167295" y="721398"/>
                </a:lnTo>
                <a:lnTo>
                  <a:pt x="1123175" y="745477"/>
                </a:lnTo>
                <a:lnTo>
                  <a:pt x="1080592" y="772756"/>
                </a:lnTo>
                <a:lnTo>
                  <a:pt x="1039761" y="799960"/>
                </a:lnTo>
                <a:lnTo>
                  <a:pt x="1000734" y="828255"/>
                </a:lnTo>
                <a:lnTo>
                  <a:pt x="963726" y="857834"/>
                </a:lnTo>
                <a:lnTo>
                  <a:pt x="928979" y="888885"/>
                </a:lnTo>
                <a:lnTo>
                  <a:pt x="896683" y="921600"/>
                </a:lnTo>
                <a:lnTo>
                  <a:pt x="867067" y="956157"/>
                </a:lnTo>
                <a:lnTo>
                  <a:pt x="840346" y="992759"/>
                </a:lnTo>
                <a:lnTo>
                  <a:pt x="816762" y="1031582"/>
                </a:lnTo>
                <a:lnTo>
                  <a:pt x="796505" y="1072819"/>
                </a:lnTo>
                <a:lnTo>
                  <a:pt x="779818" y="1116660"/>
                </a:lnTo>
                <a:lnTo>
                  <a:pt x="766902" y="1163294"/>
                </a:lnTo>
                <a:lnTo>
                  <a:pt x="757986" y="1212913"/>
                </a:lnTo>
                <a:lnTo>
                  <a:pt x="750557" y="1264094"/>
                </a:lnTo>
                <a:lnTo>
                  <a:pt x="746252" y="1315300"/>
                </a:lnTo>
                <a:lnTo>
                  <a:pt x="744943" y="1366443"/>
                </a:lnTo>
                <a:lnTo>
                  <a:pt x="746506" y="1417447"/>
                </a:lnTo>
                <a:lnTo>
                  <a:pt x="750798" y="1468259"/>
                </a:lnTo>
                <a:lnTo>
                  <a:pt x="757707" y="1518793"/>
                </a:lnTo>
                <a:lnTo>
                  <a:pt x="767105" y="1568983"/>
                </a:lnTo>
                <a:lnTo>
                  <a:pt x="778865" y="1618754"/>
                </a:lnTo>
                <a:lnTo>
                  <a:pt x="792848" y="1668018"/>
                </a:lnTo>
                <a:lnTo>
                  <a:pt x="808926" y="1716735"/>
                </a:lnTo>
                <a:lnTo>
                  <a:pt x="826998" y="1764804"/>
                </a:lnTo>
                <a:lnTo>
                  <a:pt x="846899" y="1812163"/>
                </a:lnTo>
                <a:lnTo>
                  <a:pt x="868527" y="1858733"/>
                </a:lnTo>
                <a:lnTo>
                  <a:pt x="891743" y="1904453"/>
                </a:lnTo>
                <a:lnTo>
                  <a:pt x="916432" y="1949246"/>
                </a:lnTo>
                <a:lnTo>
                  <a:pt x="941616" y="1992769"/>
                </a:lnTo>
                <a:lnTo>
                  <a:pt x="969200" y="2034730"/>
                </a:lnTo>
                <a:lnTo>
                  <a:pt x="999083" y="2075027"/>
                </a:lnTo>
                <a:lnTo>
                  <a:pt x="1031176" y="2113508"/>
                </a:lnTo>
                <a:lnTo>
                  <a:pt x="1065364" y="2150072"/>
                </a:lnTo>
                <a:lnTo>
                  <a:pt x="1101559" y="2184577"/>
                </a:lnTo>
                <a:lnTo>
                  <a:pt x="1139659" y="2216886"/>
                </a:lnTo>
                <a:lnTo>
                  <a:pt x="1179550" y="2246896"/>
                </a:lnTo>
                <a:lnTo>
                  <a:pt x="1221155" y="2274468"/>
                </a:lnTo>
                <a:lnTo>
                  <a:pt x="1264361" y="2299487"/>
                </a:lnTo>
                <a:lnTo>
                  <a:pt x="1309077" y="2321801"/>
                </a:lnTo>
                <a:lnTo>
                  <a:pt x="1355178" y="2341295"/>
                </a:lnTo>
                <a:lnTo>
                  <a:pt x="1402600" y="2357856"/>
                </a:lnTo>
                <a:lnTo>
                  <a:pt x="1451216" y="2371344"/>
                </a:lnTo>
                <a:lnTo>
                  <a:pt x="1459153" y="2417559"/>
                </a:lnTo>
                <a:lnTo>
                  <a:pt x="1472933" y="2510523"/>
                </a:lnTo>
                <a:lnTo>
                  <a:pt x="1481150" y="2556687"/>
                </a:lnTo>
                <a:lnTo>
                  <a:pt x="1491830" y="2602242"/>
                </a:lnTo>
                <a:lnTo>
                  <a:pt x="1517777" y="2633611"/>
                </a:lnTo>
                <a:lnTo>
                  <a:pt x="1553959" y="2645295"/>
                </a:lnTo>
                <a:lnTo>
                  <a:pt x="1591602" y="2638818"/>
                </a:lnTo>
                <a:lnTo>
                  <a:pt x="1621917" y="2615717"/>
                </a:lnTo>
                <a:lnTo>
                  <a:pt x="1636115" y="2577528"/>
                </a:lnTo>
                <a:lnTo>
                  <a:pt x="1632102" y="2524315"/>
                </a:lnTo>
                <a:lnTo>
                  <a:pt x="1624876" y="2471293"/>
                </a:lnTo>
                <a:lnTo>
                  <a:pt x="1616011" y="2418384"/>
                </a:lnTo>
                <a:lnTo>
                  <a:pt x="1606956" y="2365502"/>
                </a:lnTo>
                <a:lnTo>
                  <a:pt x="1599209" y="2312555"/>
                </a:lnTo>
                <a:lnTo>
                  <a:pt x="1587550" y="2276386"/>
                </a:lnTo>
                <a:lnTo>
                  <a:pt x="1562061" y="2250351"/>
                </a:lnTo>
                <a:lnTo>
                  <a:pt x="1528356" y="2232812"/>
                </a:lnTo>
                <a:lnTo>
                  <a:pt x="1450428" y="2209838"/>
                </a:lnTo>
                <a:lnTo>
                  <a:pt x="1409636" y="2195576"/>
                </a:lnTo>
                <a:lnTo>
                  <a:pt x="1369961" y="2178570"/>
                </a:lnTo>
                <a:lnTo>
                  <a:pt x="1331760" y="2158073"/>
                </a:lnTo>
                <a:lnTo>
                  <a:pt x="1293469" y="2137054"/>
                </a:lnTo>
                <a:lnTo>
                  <a:pt x="1256347" y="2112022"/>
                </a:lnTo>
                <a:lnTo>
                  <a:pt x="1220482" y="2083282"/>
                </a:lnTo>
                <a:lnTo>
                  <a:pt x="1185976" y="2051126"/>
                </a:lnTo>
                <a:lnTo>
                  <a:pt x="1152931" y="2015883"/>
                </a:lnTo>
                <a:lnTo>
                  <a:pt x="1121435" y="1977847"/>
                </a:lnTo>
                <a:lnTo>
                  <a:pt x="1091615" y="1937334"/>
                </a:lnTo>
                <a:lnTo>
                  <a:pt x="1063548" y="1894662"/>
                </a:lnTo>
                <a:lnTo>
                  <a:pt x="1037361" y="1850110"/>
                </a:lnTo>
                <a:lnTo>
                  <a:pt x="1013129" y="1804022"/>
                </a:lnTo>
                <a:lnTo>
                  <a:pt x="990955" y="1756676"/>
                </a:lnTo>
                <a:lnTo>
                  <a:pt x="970965" y="1708404"/>
                </a:lnTo>
                <a:lnTo>
                  <a:pt x="953223" y="1659496"/>
                </a:lnTo>
                <a:lnTo>
                  <a:pt x="937869" y="1610271"/>
                </a:lnTo>
                <a:lnTo>
                  <a:pt x="924979" y="1561033"/>
                </a:lnTo>
                <a:lnTo>
                  <a:pt x="914654" y="1512100"/>
                </a:lnTo>
                <a:lnTo>
                  <a:pt x="907008" y="1463763"/>
                </a:lnTo>
                <a:lnTo>
                  <a:pt x="902131" y="1416342"/>
                </a:lnTo>
                <a:lnTo>
                  <a:pt x="900125" y="1370139"/>
                </a:lnTo>
                <a:lnTo>
                  <a:pt x="901103" y="1325473"/>
                </a:lnTo>
                <a:lnTo>
                  <a:pt x="905154" y="1282636"/>
                </a:lnTo>
                <a:lnTo>
                  <a:pt x="910666" y="1233322"/>
                </a:lnTo>
                <a:lnTo>
                  <a:pt x="920965" y="1187170"/>
                </a:lnTo>
                <a:lnTo>
                  <a:pt x="935888" y="1143990"/>
                </a:lnTo>
                <a:lnTo>
                  <a:pt x="955294" y="1103617"/>
                </a:lnTo>
                <a:lnTo>
                  <a:pt x="979030" y="1065885"/>
                </a:lnTo>
                <a:lnTo>
                  <a:pt x="1006970" y="1030605"/>
                </a:lnTo>
                <a:lnTo>
                  <a:pt x="1038961" y="997623"/>
                </a:lnTo>
                <a:lnTo>
                  <a:pt x="1074864" y="966749"/>
                </a:lnTo>
                <a:lnTo>
                  <a:pt x="1114526" y="937818"/>
                </a:lnTo>
                <a:lnTo>
                  <a:pt x="1155407" y="908304"/>
                </a:lnTo>
                <a:lnTo>
                  <a:pt x="1196936" y="882256"/>
                </a:lnTo>
                <a:lnTo>
                  <a:pt x="1239164" y="859637"/>
                </a:lnTo>
                <a:lnTo>
                  <a:pt x="1282103" y="840384"/>
                </a:lnTo>
                <a:lnTo>
                  <a:pt x="1325791" y="824445"/>
                </a:lnTo>
                <a:lnTo>
                  <a:pt x="1370266" y="811796"/>
                </a:lnTo>
                <a:lnTo>
                  <a:pt x="1415567" y="802360"/>
                </a:lnTo>
                <a:lnTo>
                  <a:pt x="1461719" y="796112"/>
                </a:lnTo>
                <a:lnTo>
                  <a:pt x="1508760" y="792988"/>
                </a:lnTo>
                <a:lnTo>
                  <a:pt x="1556727" y="792937"/>
                </a:lnTo>
                <a:lnTo>
                  <a:pt x="1605648" y="795909"/>
                </a:lnTo>
                <a:lnTo>
                  <a:pt x="1655546" y="801865"/>
                </a:lnTo>
                <a:lnTo>
                  <a:pt x="1705127" y="810679"/>
                </a:lnTo>
                <a:lnTo>
                  <a:pt x="1751469" y="824166"/>
                </a:lnTo>
                <a:lnTo>
                  <a:pt x="1794687" y="842124"/>
                </a:lnTo>
                <a:lnTo>
                  <a:pt x="1834921" y="864311"/>
                </a:lnTo>
                <a:lnTo>
                  <a:pt x="1872297" y="890511"/>
                </a:lnTo>
                <a:lnTo>
                  <a:pt x="1906905" y="920496"/>
                </a:lnTo>
                <a:lnTo>
                  <a:pt x="1938883" y="954036"/>
                </a:lnTo>
                <a:lnTo>
                  <a:pt x="1968360" y="990917"/>
                </a:lnTo>
                <a:lnTo>
                  <a:pt x="1995436" y="1030909"/>
                </a:lnTo>
                <a:lnTo>
                  <a:pt x="2020252" y="1073797"/>
                </a:lnTo>
                <a:lnTo>
                  <a:pt x="2043671" y="1117422"/>
                </a:lnTo>
                <a:lnTo>
                  <a:pt x="2064918" y="1162380"/>
                </a:lnTo>
                <a:lnTo>
                  <a:pt x="2083828" y="1208506"/>
                </a:lnTo>
                <a:lnTo>
                  <a:pt x="2100224" y="1255623"/>
                </a:lnTo>
                <a:lnTo>
                  <a:pt x="2113927" y="1303540"/>
                </a:lnTo>
                <a:lnTo>
                  <a:pt x="2124760" y="1352105"/>
                </a:lnTo>
                <a:lnTo>
                  <a:pt x="2132558" y="1401127"/>
                </a:lnTo>
                <a:lnTo>
                  <a:pt x="2137143" y="1450441"/>
                </a:lnTo>
                <a:lnTo>
                  <a:pt x="2138337" y="1499870"/>
                </a:lnTo>
                <a:lnTo>
                  <a:pt x="2135975" y="1549234"/>
                </a:lnTo>
                <a:lnTo>
                  <a:pt x="2129879" y="1598358"/>
                </a:lnTo>
                <a:lnTo>
                  <a:pt x="2119858" y="1647075"/>
                </a:lnTo>
                <a:lnTo>
                  <a:pt x="2105774" y="1695208"/>
                </a:lnTo>
                <a:lnTo>
                  <a:pt x="2088184" y="1746377"/>
                </a:lnTo>
                <a:lnTo>
                  <a:pt x="2068004" y="1795818"/>
                </a:lnTo>
                <a:lnTo>
                  <a:pt x="2045563" y="1843925"/>
                </a:lnTo>
                <a:lnTo>
                  <a:pt x="2021205" y="1891068"/>
                </a:lnTo>
                <a:lnTo>
                  <a:pt x="1995284" y="1937651"/>
                </a:lnTo>
                <a:lnTo>
                  <a:pt x="1968119" y="1984044"/>
                </a:lnTo>
                <a:lnTo>
                  <a:pt x="1940077" y="2030666"/>
                </a:lnTo>
                <a:lnTo>
                  <a:pt x="1914677" y="2073427"/>
                </a:lnTo>
                <a:lnTo>
                  <a:pt x="1888490" y="2116556"/>
                </a:lnTo>
                <a:lnTo>
                  <a:pt x="1868195" y="2161730"/>
                </a:lnTo>
                <a:lnTo>
                  <a:pt x="1860511" y="2210574"/>
                </a:lnTo>
                <a:lnTo>
                  <a:pt x="1866138" y="2257221"/>
                </a:lnTo>
                <a:lnTo>
                  <a:pt x="1874266" y="2303513"/>
                </a:lnTo>
                <a:lnTo>
                  <a:pt x="1883905" y="2349589"/>
                </a:lnTo>
                <a:lnTo>
                  <a:pt x="1894027" y="2395575"/>
                </a:lnTo>
                <a:lnTo>
                  <a:pt x="1903653" y="2441625"/>
                </a:lnTo>
                <a:lnTo>
                  <a:pt x="1912480" y="2480983"/>
                </a:lnTo>
                <a:lnTo>
                  <a:pt x="1930717" y="2514308"/>
                </a:lnTo>
                <a:lnTo>
                  <a:pt x="1959597" y="2535771"/>
                </a:lnTo>
                <a:lnTo>
                  <a:pt x="2000313" y="2539504"/>
                </a:lnTo>
                <a:lnTo>
                  <a:pt x="2041918" y="2518829"/>
                </a:lnTo>
                <a:lnTo>
                  <a:pt x="2060829" y="2489543"/>
                </a:lnTo>
                <a:lnTo>
                  <a:pt x="2063648" y="2454021"/>
                </a:lnTo>
                <a:lnTo>
                  <a:pt x="2056955" y="2414638"/>
                </a:lnTo>
                <a:lnTo>
                  <a:pt x="2047367" y="2373731"/>
                </a:lnTo>
                <a:lnTo>
                  <a:pt x="2039239" y="2334006"/>
                </a:lnTo>
                <a:lnTo>
                  <a:pt x="2030869" y="2294318"/>
                </a:lnTo>
                <a:lnTo>
                  <a:pt x="2022957" y="2254554"/>
                </a:lnTo>
                <a:lnTo>
                  <a:pt x="2016175" y="2214613"/>
                </a:lnTo>
                <a:lnTo>
                  <a:pt x="2023402" y="2193734"/>
                </a:lnTo>
                <a:lnTo>
                  <a:pt x="2034806" y="2173770"/>
                </a:lnTo>
                <a:lnTo>
                  <a:pt x="2047455" y="2154085"/>
                </a:lnTo>
                <a:lnTo>
                  <a:pt x="2058365" y="2133993"/>
                </a:lnTo>
                <a:lnTo>
                  <a:pt x="2084260" y="2091842"/>
                </a:lnTo>
                <a:lnTo>
                  <a:pt x="2109724" y="2049348"/>
                </a:lnTo>
                <a:lnTo>
                  <a:pt x="2134527" y="2006447"/>
                </a:lnTo>
                <a:lnTo>
                  <a:pt x="2158403" y="1963039"/>
                </a:lnTo>
                <a:lnTo>
                  <a:pt x="2181136" y="1919084"/>
                </a:lnTo>
                <a:lnTo>
                  <a:pt x="2202459" y="1874481"/>
                </a:lnTo>
                <a:lnTo>
                  <a:pt x="2222144" y="1829181"/>
                </a:lnTo>
                <a:lnTo>
                  <a:pt x="2239937" y="1783092"/>
                </a:lnTo>
                <a:lnTo>
                  <a:pt x="2255609" y="1736153"/>
                </a:lnTo>
                <a:lnTo>
                  <a:pt x="2268905" y="1688299"/>
                </a:lnTo>
                <a:lnTo>
                  <a:pt x="2279967" y="1639493"/>
                </a:lnTo>
                <a:lnTo>
                  <a:pt x="2287727" y="1590319"/>
                </a:lnTo>
                <a:lnTo>
                  <a:pt x="2292273" y="1540916"/>
                </a:lnTo>
                <a:lnTo>
                  <a:pt x="2293747" y="1491373"/>
                </a:lnTo>
                <a:close/>
              </a:path>
              <a:path w="2804795" h="3071495">
                <a:moveTo>
                  <a:pt x="2441143" y="127571"/>
                </a:moveTo>
                <a:lnTo>
                  <a:pt x="2435364" y="89585"/>
                </a:lnTo>
                <a:lnTo>
                  <a:pt x="2414168" y="62522"/>
                </a:lnTo>
                <a:lnTo>
                  <a:pt x="2383586" y="47840"/>
                </a:lnTo>
                <a:lnTo>
                  <a:pt x="2349665" y="46964"/>
                </a:lnTo>
                <a:lnTo>
                  <a:pt x="2318410" y="61353"/>
                </a:lnTo>
                <a:lnTo>
                  <a:pt x="2295880" y="92443"/>
                </a:lnTo>
                <a:lnTo>
                  <a:pt x="2273528" y="134480"/>
                </a:lnTo>
                <a:lnTo>
                  <a:pt x="2250744" y="176314"/>
                </a:lnTo>
                <a:lnTo>
                  <a:pt x="2181517" y="301396"/>
                </a:lnTo>
                <a:lnTo>
                  <a:pt x="2158708" y="343255"/>
                </a:lnTo>
                <a:lnTo>
                  <a:pt x="2136330" y="385330"/>
                </a:lnTo>
                <a:lnTo>
                  <a:pt x="2117928" y="420865"/>
                </a:lnTo>
                <a:lnTo>
                  <a:pt x="2100326" y="456806"/>
                </a:lnTo>
                <a:lnTo>
                  <a:pt x="2083676" y="493204"/>
                </a:lnTo>
                <a:lnTo>
                  <a:pt x="2068156" y="530123"/>
                </a:lnTo>
                <a:lnTo>
                  <a:pt x="2051494" y="599681"/>
                </a:lnTo>
                <a:lnTo>
                  <a:pt x="2061006" y="631583"/>
                </a:lnTo>
                <a:lnTo>
                  <a:pt x="2089746" y="653351"/>
                </a:lnTo>
                <a:lnTo>
                  <a:pt x="2133308" y="651954"/>
                </a:lnTo>
                <a:lnTo>
                  <a:pt x="2166023" y="625208"/>
                </a:lnTo>
                <a:lnTo>
                  <a:pt x="2191359" y="583895"/>
                </a:lnTo>
                <a:lnTo>
                  <a:pt x="2212759" y="538772"/>
                </a:lnTo>
                <a:lnTo>
                  <a:pt x="2233688" y="500608"/>
                </a:lnTo>
                <a:lnTo>
                  <a:pt x="2258758" y="455663"/>
                </a:lnTo>
                <a:lnTo>
                  <a:pt x="2284438" y="411073"/>
                </a:lnTo>
                <a:lnTo>
                  <a:pt x="2336203" y="322148"/>
                </a:lnTo>
                <a:lnTo>
                  <a:pt x="2361666" y="277291"/>
                </a:lnTo>
                <a:lnTo>
                  <a:pt x="2374582" y="254965"/>
                </a:lnTo>
                <a:lnTo>
                  <a:pt x="2387727" y="232752"/>
                </a:lnTo>
                <a:lnTo>
                  <a:pt x="2402662" y="206933"/>
                </a:lnTo>
                <a:lnTo>
                  <a:pt x="2418321" y="182067"/>
                </a:lnTo>
                <a:lnTo>
                  <a:pt x="2432037" y="156248"/>
                </a:lnTo>
                <a:lnTo>
                  <a:pt x="2441143" y="127571"/>
                </a:lnTo>
                <a:close/>
              </a:path>
              <a:path w="2804795" h="3071495">
                <a:moveTo>
                  <a:pt x="2804553" y="1098397"/>
                </a:moveTo>
                <a:lnTo>
                  <a:pt x="2802293" y="1067904"/>
                </a:lnTo>
                <a:lnTo>
                  <a:pt x="2788970" y="1040612"/>
                </a:lnTo>
                <a:lnTo>
                  <a:pt x="2765742" y="1020559"/>
                </a:lnTo>
                <a:lnTo>
                  <a:pt x="2733675" y="1011821"/>
                </a:lnTo>
                <a:lnTo>
                  <a:pt x="2693911" y="1018451"/>
                </a:lnTo>
                <a:lnTo>
                  <a:pt x="2643708" y="1030782"/>
                </a:lnTo>
                <a:lnTo>
                  <a:pt x="2591816" y="1044587"/>
                </a:lnTo>
                <a:lnTo>
                  <a:pt x="2538996" y="1059319"/>
                </a:lnTo>
                <a:lnTo>
                  <a:pt x="2433624" y="1089393"/>
                </a:lnTo>
                <a:lnTo>
                  <a:pt x="2403335" y="1097572"/>
                </a:lnTo>
                <a:lnTo>
                  <a:pt x="2372347" y="1106119"/>
                </a:lnTo>
                <a:lnTo>
                  <a:pt x="2344724" y="1119898"/>
                </a:lnTo>
                <a:lnTo>
                  <a:pt x="2324570" y="1143749"/>
                </a:lnTo>
                <a:lnTo>
                  <a:pt x="2317483" y="1179741"/>
                </a:lnTo>
                <a:lnTo>
                  <a:pt x="2329510" y="1211808"/>
                </a:lnTo>
                <a:lnTo>
                  <a:pt x="2355786" y="1234694"/>
                </a:lnTo>
                <a:lnTo>
                  <a:pt x="2391435" y="1243164"/>
                </a:lnTo>
                <a:lnTo>
                  <a:pt x="2426893" y="1241399"/>
                </a:lnTo>
                <a:lnTo>
                  <a:pt x="2461933" y="1235595"/>
                </a:lnTo>
                <a:lnTo>
                  <a:pt x="2496629" y="1227467"/>
                </a:lnTo>
                <a:lnTo>
                  <a:pt x="2531072" y="1218755"/>
                </a:lnTo>
                <a:lnTo>
                  <a:pt x="2581541" y="1205039"/>
                </a:lnTo>
                <a:lnTo>
                  <a:pt x="2632176" y="1191945"/>
                </a:lnTo>
                <a:lnTo>
                  <a:pt x="2683002" y="1179664"/>
                </a:lnTo>
                <a:lnTo>
                  <a:pt x="2734018" y="1168336"/>
                </a:lnTo>
                <a:lnTo>
                  <a:pt x="2771533" y="1152677"/>
                </a:lnTo>
                <a:lnTo>
                  <a:pt x="2794673" y="1128001"/>
                </a:lnTo>
                <a:lnTo>
                  <a:pt x="2804553" y="1098397"/>
                </a:lnTo>
                <a:close/>
              </a:path>
            </a:pathLst>
          </a:custGeom>
          <a:solidFill>
            <a:srgbClr val="F5CB48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38023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2539</Words>
  <Application>Microsoft Office PowerPoint</Application>
  <PresentationFormat>Panorámica</PresentationFormat>
  <Paragraphs>480</Paragraphs>
  <Slides>35</Slides>
  <Notes>35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9" baseType="lpstr">
      <vt:lpstr>Oswald</vt:lpstr>
      <vt:lpstr>Symbol</vt:lpstr>
      <vt:lpstr>Century Gothic</vt:lpstr>
      <vt:lpstr>Arial Black</vt:lpstr>
      <vt:lpstr>Calibri</vt:lpstr>
      <vt:lpstr>Courier New</vt:lpstr>
      <vt:lpstr>Wingdings</vt:lpstr>
      <vt:lpstr>Trebuchet MS</vt:lpstr>
      <vt:lpstr>Arial Rounded MT Bold</vt:lpstr>
      <vt:lpstr>Arial</vt:lpstr>
      <vt:lpstr>Times New Roman</vt:lpstr>
      <vt:lpstr>Algerian</vt:lpstr>
      <vt:lpstr>Verdana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Marcela Peña Castro</dc:creator>
  <cp:lastModifiedBy>Claudia Marcela Peña Castro</cp:lastModifiedBy>
  <cp:revision>102</cp:revision>
  <dcterms:modified xsi:type="dcterms:W3CDTF">2026-03-19T14:47:00Z</dcterms:modified>
</cp:coreProperties>
</file>