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61" r:id="rId3"/>
    <p:sldId id="277" r:id="rId4"/>
    <p:sldId id="272" r:id="rId5"/>
    <p:sldId id="269" r:id="rId6"/>
    <p:sldId id="267" r:id="rId7"/>
    <p:sldId id="266" r:id="rId8"/>
    <p:sldId id="270" r:id="rId9"/>
    <p:sldId id="273" r:id="rId10"/>
    <p:sldId id="274" r:id="rId11"/>
    <p:sldId id="275" r:id="rId12"/>
    <p:sldId id="276" r:id="rId13"/>
    <p:sldId id="278" r:id="rId14"/>
    <p:sldId id="279" r:id="rId15"/>
    <p:sldId id="268" r:id="rId16"/>
    <p:sldId id="262" r:id="rId17"/>
    <p:sldId id="263" r:id="rId18"/>
  </p:sldIdLst>
  <p:sldSz cx="12192000" cy="6858000"/>
  <p:notesSz cx="6858000" cy="9144000"/>
  <p:embeddedFontLst>
    <p:embeddedFont>
      <p:font typeface="Lexend Deca" panose="020B0604020202020204" charset="0"/>
      <p:regular r:id="rId20"/>
      <p:bold r:id="rId21"/>
    </p:embeddedFont>
    <p:embeddedFont>
      <p:font typeface="Montserrat" panose="00000500000000000000" pitchFamily="2" charset="0"/>
      <p:regular r:id="rId22"/>
      <p:bold r:id="rId23"/>
      <p:italic r:id="rId24"/>
      <p:boldItalic r:id="rId25"/>
    </p:embeddedFont>
    <p:embeddedFont>
      <p:font typeface="Oswald" panose="00000500000000000000" pitchFamily="2" charset="0"/>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abf9f62662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abf9f62662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0F00A5E7-1A69-56F2-0974-A58D31F177F1}"/>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2C706A92-735E-3069-F043-CCF2E2538A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E0784838-1B85-0478-A556-F7EB6A9D43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78337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0F00A5E7-1A69-56F2-0974-A58D31F177F1}"/>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2C706A92-735E-3069-F043-CCF2E2538A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E0784838-1B85-0478-A556-F7EB6A9D43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09911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D5699309-225A-DAA8-CEAE-A2AAC8B5D923}"/>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CA86DB33-13CF-1F06-53A6-ACC3A7BB86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9CFFB9E4-6EAE-F975-99EE-E9858CCA3E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51669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B93797EB-C566-8395-5D4B-99E929D817DB}"/>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5B1F41AB-D24B-C7E8-D22F-4F4A8F9ED8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DA2CBB57-1FE3-6251-EBDE-8227F4F0DB5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30507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4C91C91B-DA90-A61C-A67B-35CF4398771E}"/>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ED48E139-1D1B-27CA-8B07-8CBFD511A0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9B3E22E7-9EC0-52F4-5E92-DBC989DB6B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63342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a:extLst>
            <a:ext uri="{FF2B5EF4-FFF2-40B4-BE49-F238E27FC236}">
              <a16:creationId xmlns:a16="http://schemas.microsoft.com/office/drawing/2014/main" id="{D10F976F-3684-B2FA-3EAE-13D32CB0B20A}"/>
            </a:ext>
          </a:extLst>
        </p:cNvPr>
        <p:cNvGrpSpPr/>
        <p:nvPr/>
      </p:nvGrpSpPr>
      <p:grpSpPr>
        <a:xfrm>
          <a:off x="0" y="0"/>
          <a:ext cx="0" cy="0"/>
          <a:chOff x="0" y="0"/>
          <a:chExt cx="0" cy="0"/>
        </a:xfrm>
      </p:grpSpPr>
      <p:sp>
        <p:nvSpPr>
          <p:cNvPr id="146" name="Google Shape;146;g1ee66ead53e_0_11:notes">
            <a:extLst>
              <a:ext uri="{FF2B5EF4-FFF2-40B4-BE49-F238E27FC236}">
                <a16:creationId xmlns:a16="http://schemas.microsoft.com/office/drawing/2014/main" id="{69A181F3-8647-F3F8-2B8A-409FD02840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ee66ead53e_0_11:notes">
            <a:extLst>
              <a:ext uri="{FF2B5EF4-FFF2-40B4-BE49-F238E27FC236}">
                <a16:creationId xmlns:a16="http://schemas.microsoft.com/office/drawing/2014/main" id="{039B1AB4-B33F-446A-054C-47B25FAADF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343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ee66ead53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ee66ead53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ee5e2f3b5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1ee5e2f3b5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ee5e2f3b5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E5D64C8C-B350-4C65-9435-A19A4D5D803B}"/>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7212518E-3234-FB50-B650-3AAD1377AC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69099A85-C635-8984-FC4A-B646D2C999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8176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ee5e2f3b5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7058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8A6E67CA-124D-42CA-DAE1-892C01816A93}"/>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4599B070-C02A-3761-113F-C2668B79A2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47EDF56A-6F4B-2D8C-F81D-E296453FCF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987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4683DBCA-56CA-0D35-B5C8-CC21AFD348BF}"/>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27FB41D3-5DC1-8692-B04F-5DAB51E257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533C6B24-0FCA-D26D-07B8-2CDFDA969E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8462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71420CCF-3E3A-797B-62FC-9EF0D3B19088}"/>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BD5411E1-B7AB-5320-3480-33DE1CA3C7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20569E9F-5F52-58A5-BDC0-0DF56281E0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21533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0F00A5E7-1A69-56F2-0974-A58D31F177F1}"/>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2C706A92-735E-3069-F043-CCF2E2538A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E0784838-1B85-0478-A556-F7EB6A9D43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55130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0F00A5E7-1A69-56F2-0974-A58D31F177F1}"/>
            </a:ext>
          </a:extLst>
        </p:cNvPr>
        <p:cNvGrpSpPr/>
        <p:nvPr/>
      </p:nvGrpSpPr>
      <p:grpSpPr>
        <a:xfrm>
          <a:off x="0" y="0"/>
          <a:ext cx="0" cy="0"/>
          <a:chOff x="0" y="0"/>
          <a:chExt cx="0" cy="0"/>
        </a:xfrm>
      </p:grpSpPr>
      <p:sp>
        <p:nvSpPr>
          <p:cNvPr id="135" name="Google Shape;135;g1ee5e2f3b5f_0_9:notes">
            <a:extLst>
              <a:ext uri="{FF2B5EF4-FFF2-40B4-BE49-F238E27FC236}">
                <a16:creationId xmlns:a16="http://schemas.microsoft.com/office/drawing/2014/main" id="{2C706A92-735E-3069-F043-CCF2E2538A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e5e2f3b5f_0_9:notes">
            <a:extLst>
              <a:ext uri="{FF2B5EF4-FFF2-40B4-BE49-F238E27FC236}">
                <a16:creationId xmlns:a16="http://schemas.microsoft.com/office/drawing/2014/main" id="{E0784838-1B85-0478-A556-F7EB6A9D43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93788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p:nvPr/>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85" name="Google Shape;85;p13"/>
          <p:cNvSpPr/>
          <p:nvPr/>
        </p:nvSpPr>
        <p:spPr>
          <a:xfrm flipH="1">
            <a:off x="10943664" y="2532197"/>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6" name="Google Shape;86;p13"/>
          <p:cNvSpPr/>
          <p:nvPr/>
        </p:nvSpPr>
        <p:spPr>
          <a:xfrm rot="10800000">
            <a:off x="10943664" y="-52"/>
            <a:ext cx="1245319" cy="2532249"/>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87" name="Google Shape;87;p13"/>
          <p:cNvPicPr preferRelativeResize="0"/>
          <p:nvPr/>
        </p:nvPicPr>
        <p:blipFill>
          <a:blip r:embed="rId3">
            <a:alphaModFix/>
          </a:blip>
          <a:stretch>
            <a:fillRect/>
          </a:stretch>
        </p:blipFill>
        <p:spPr>
          <a:xfrm>
            <a:off x="4814761" y="5418250"/>
            <a:ext cx="2562473" cy="838301"/>
          </a:xfrm>
          <a:prstGeom prst="rect">
            <a:avLst/>
          </a:prstGeom>
          <a:noFill/>
          <a:ln>
            <a:noFill/>
          </a:ln>
        </p:spPr>
      </p:pic>
      <p:sp>
        <p:nvSpPr>
          <p:cNvPr id="88" name="Google Shape;88;p13"/>
          <p:cNvSpPr txBox="1"/>
          <p:nvPr/>
        </p:nvSpPr>
        <p:spPr>
          <a:xfrm>
            <a:off x="475839" y="756606"/>
            <a:ext cx="11255022" cy="406262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CO" sz="6300" b="1" dirty="0">
                <a:solidFill>
                  <a:schemeClr val="lt1"/>
                </a:solidFill>
                <a:latin typeface="Oswald"/>
                <a:ea typeface="Oswald"/>
                <a:cs typeface="Oswald"/>
                <a:sym typeface="Oswald"/>
              </a:rPr>
              <a:t>ACCESO A LA INFORMACION PUBLICA : UN DERECHO CIUDADANO PARA LA TRANSPARENCIA</a:t>
            </a:r>
            <a:endParaRPr sz="6300" b="1" dirty="0">
              <a:solidFill>
                <a:schemeClr val="lt1"/>
              </a:solidFill>
              <a:latin typeface="Oswald"/>
              <a:ea typeface="Oswald"/>
              <a:cs typeface="Oswald"/>
              <a:sym typeface="Oswald"/>
            </a:endParaRPr>
          </a:p>
        </p:txBody>
      </p:sp>
      <p:sp>
        <p:nvSpPr>
          <p:cNvPr id="89" name="Google Shape;89;p13"/>
          <p:cNvSpPr/>
          <p:nvPr/>
        </p:nvSpPr>
        <p:spPr>
          <a:xfrm flipH="1">
            <a:off x="0" y="477275"/>
            <a:ext cx="880533" cy="6378300"/>
          </a:xfrm>
          <a:prstGeom prst="parallelogram">
            <a:avLst>
              <a:gd name="adj" fmla="val 71939"/>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sp>
        <p:nvSpPr>
          <p:cNvPr id="90" name="Google Shape;90;p13"/>
          <p:cNvSpPr txBox="1"/>
          <p:nvPr/>
        </p:nvSpPr>
        <p:spPr>
          <a:xfrm>
            <a:off x="4814761" y="4694921"/>
            <a:ext cx="2037000" cy="59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CO" sz="2300" dirty="0">
                <a:solidFill>
                  <a:schemeClr val="lt1"/>
                </a:solidFill>
                <a:latin typeface="Lexend Deca"/>
                <a:ea typeface="Lexend Deca"/>
                <a:cs typeface="Lexend Deca"/>
                <a:sym typeface="Lexend Deca"/>
              </a:rPr>
              <a:t>JUNIO 2026</a:t>
            </a:r>
            <a:endParaRPr sz="2300" dirty="0">
              <a:solidFill>
                <a:schemeClr val="lt1"/>
              </a:solidFill>
              <a:latin typeface="Lexend Deca"/>
              <a:ea typeface="Lexend Deca"/>
              <a:cs typeface="Lexend Deca"/>
              <a:sym typeface="Lexend Dec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81785636-A430-E903-592A-C4F7A75D9AA6}"/>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38BE83A7-2609-BACC-FA5A-4B940B4785F9}"/>
              </a:ext>
            </a:extLst>
          </p:cNvPr>
          <p:cNvPicPr preferRelativeResize="0"/>
          <p:nvPr/>
        </p:nvPicPr>
        <p:blipFill>
          <a:blip r:embed="rId3">
            <a:alphaModFix/>
          </a:blip>
          <a:stretch>
            <a:fillRect/>
          </a:stretch>
        </p:blipFill>
        <p:spPr>
          <a:xfrm>
            <a:off x="-82062" y="-186931"/>
            <a:ext cx="12192000" cy="8125975"/>
          </a:xfrm>
          <a:prstGeom prst="rect">
            <a:avLst/>
          </a:prstGeom>
          <a:noFill/>
          <a:ln>
            <a:noFill/>
          </a:ln>
        </p:spPr>
      </p:pic>
      <p:grpSp>
        <p:nvGrpSpPr>
          <p:cNvPr id="139" name="Google Shape;139;p18">
            <a:extLst>
              <a:ext uri="{FF2B5EF4-FFF2-40B4-BE49-F238E27FC236}">
                <a16:creationId xmlns:a16="http://schemas.microsoft.com/office/drawing/2014/main" id="{2E6F52D2-E6F7-8E3C-CCF4-711292CE98FD}"/>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D446415F-820F-84B7-680B-3DDE15F0AE1B}"/>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CFDDEFB1-2517-7F10-0BFE-E59E8ABFBDC3}"/>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A653D4C1-C4C1-7643-279A-192B6D92E12F}"/>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3" name="CuadroTexto 2">
            <a:extLst>
              <a:ext uri="{FF2B5EF4-FFF2-40B4-BE49-F238E27FC236}">
                <a16:creationId xmlns:a16="http://schemas.microsoft.com/office/drawing/2014/main" id="{BED08454-A0F1-6034-E30D-ACED7392486D}"/>
              </a:ext>
            </a:extLst>
          </p:cNvPr>
          <p:cNvSpPr txBox="1"/>
          <p:nvPr/>
        </p:nvSpPr>
        <p:spPr>
          <a:xfrm>
            <a:off x="178009" y="367823"/>
            <a:ext cx="7486814" cy="707886"/>
          </a:xfrm>
          <a:prstGeom prst="rect">
            <a:avLst/>
          </a:prstGeom>
          <a:noFill/>
        </p:spPr>
        <p:txBody>
          <a:bodyPr wrap="square">
            <a:spAutoFit/>
          </a:bodyPr>
          <a:lstStyle/>
          <a:p>
            <a:r>
              <a:rPr lang="es-CO" sz="4000" b="1" dirty="0">
                <a:solidFill>
                  <a:srgbClr val="CC0000"/>
                </a:solidFill>
                <a:latin typeface="Oswald"/>
              </a:rPr>
              <a:t>Deberes Disciplinarios Asociados</a:t>
            </a:r>
          </a:p>
        </p:txBody>
      </p:sp>
      <p:pic>
        <p:nvPicPr>
          <p:cNvPr id="5" name="Imagen 4">
            <a:extLst>
              <a:ext uri="{FF2B5EF4-FFF2-40B4-BE49-F238E27FC236}">
                <a16:creationId xmlns:a16="http://schemas.microsoft.com/office/drawing/2014/main" id="{CAA51040-BED1-4C4D-A950-ED938E5D6BB5}"/>
              </a:ext>
            </a:extLst>
          </p:cNvPr>
          <p:cNvPicPr>
            <a:picLocks noChangeAspect="1"/>
          </p:cNvPicPr>
          <p:nvPr/>
        </p:nvPicPr>
        <p:blipFill rotWithShape="1">
          <a:blip r:embed="rId5"/>
          <a:srcRect l="3033" t="8900" r="3655" b="15312"/>
          <a:stretch/>
        </p:blipFill>
        <p:spPr>
          <a:xfrm>
            <a:off x="989911" y="2191312"/>
            <a:ext cx="9760323" cy="2967318"/>
          </a:xfrm>
          <a:prstGeom prst="rect">
            <a:avLst/>
          </a:prstGeom>
        </p:spPr>
      </p:pic>
    </p:spTree>
    <p:extLst>
      <p:ext uri="{BB962C8B-B14F-4D97-AF65-F5344CB8AC3E}">
        <p14:creationId xmlns:p14="http://schemas.microsoft.com/office/powerpoint/2010/main" val="74909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81785636-A430-E903-592A-C4F7A75D9AA6}"/>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38BE83A7-2609-BACC-FA5A-4B940B4785F9}"/>
              </a:ext>
            </a:extLst>
          </p:cNvPr>
          <p:cNvPicPr preferRelativeResize="0"/>
          <p:nvPr/>
        </p:nvPicPr>
        <p:blipFill>
          <a:blip r:embed="rId3">
            <a:alphaModFix/>
          </a:blip>
          <a:stretch>
            <a:fillRect/>
          </a:stretch>
        </p:blipFill>
        <p:spPr>
          <a:xfrm>
            <a:off x="0" y="0"/>
            <a:ext cx="12192000" cy="8125975"/>
          </a:xfrm>
          <a:prstGeom prst="rect">
            <a:avLst/>
          </a:prstGeom>
          <a:noFill/>
          <a:ln>
            <a:noFill/>
          </a:ln>
        </p:spPr>
      </p:pic>
      <p:grpSp>
        <p:nvGrpSpPr>
          <p:cNvPr id="139" name="Google Shape;139;p18">
            <a:extLst>
              <a:ext uri="{FF2B5EF4-FFF2-40B4-BE49-F238E27FC236}">
                <a16:creationId xmlns:a16="http://schemas.microsoft.com/office/drawing/2014/main" id="{2E6F52D2-E6F7-8E3C-CCF4-711292CE98FD}"/>
              </a:ext>
            </a:extLst>
          </p:cNvPr>
          <p:cNvGrpSpPr/>
          <p:nvPr/>
        </p:nvGrpSpPr>
        <p:grpSpPr>
          <a:xfrm>
            <a:off x="10946681" y="0"/>
            <a:ext cx="1245319" cy="6857697"/>
            <a:chOff x="10950525" y="35050"/>
            <a:chExt cx="1239000" cy="6822900"/>
          </a:xfrm>
        </p:grpSpPr>
        <p:sp>
          <p:nvSpPr>
            <p:cNvPr id="140" name="Google Shape;140;p18">
              <a:extLst>
                <a:ext uri="{FF2B5EF4-FFF2-40B4-BE49-F238E27FC236}">
                  <a16:creationId xmlns:a16="http://schemas.microsoft.com/office/drawing/2014/main" id="{D446415F-820F-84B7-680B-3DDE15F0AE1B}"/>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CFDDEFB1-2517-7F10-0BFE-E59E8ABFBDC3}"/>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A653D4C1-C4C1-7643-279A-192B6D92E12F}"/>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3" name="CuadroTexto 2">
            <a:extLst>
              <a:ext uri="{FF2B5EF4-FFF2-40B4-BE49-F238E27FC236}">
                <a16:creationId xmlns:a16="http://schemas.microsoft.com/office/drawing/2014/main" id="{BED08454-A0F1-6034-E30D-ACED7392486D}"/>
              </a:ext>
            </a:extLst>
          </p:cNvPr>
          <p:cNvSpPr txBox="1"/>
          <p:nvPr/>
        </p:nvSpPr>
        <p:spPr>
          <a:xfrm>
            <a:off x="178009" y="367823"/>
            <a:ext cx="7486814" cy="1323439"/>
          </a:xfrm>
          <a:prstGeom prst="rect">
            <a:avLst/>
          </a:prstGeom>
          <a:noFill/>
        </p:spPr>
        <p:txBody>
          <a:bodyPr wrap="square">
            <a:spAutoFit/>
          </a:bodyPr>
          <a:lstStyle/>
          <a:p>
            <a:pPr algn="r"/>
            <a:r>
              <a:rPr lang="es-CO" sz="4000" b="1" dirty="0">
                <a:solidFill>
                  <a:srgbClr val="CC0000"/>
                </a:solidFill>
                <a:latin typeface="Oswald"/>
              </a:rPr>
              <a:t>¿ QUÉ CONSTITUYE FALTA DISCIPLINARIA?</a:t>
            </a:r>
          </a:p>
        </p:txBody>
      </p:sp>
      <p:sp>
        <p:nvSpPr>
          <p:cNvPr id="9" name="Google Shape;144;p18">
            <a:extLst>
              <a:ext uri="{FF2B5EF4-FFF2-40B4-BE49-F238E27FC236}">
                <a16:creationId xmlns:a16="http://schemas.microsoft.com/office/drawing/2014/main" id="{29227BB6-496F-433C-A717-515510A6264D}"/>
              </a:ext>
            </a:extLst>
          </p:cNvPr>
          <p:cNvSpPr txBox="1"/>
          <p:nvPr/>
        </p:nvSpPr>
        <p:spPr>
          <a:xfrm>
            <a:off x="745165" y="2016574"/>
            <a:ext cx="10824175" cy="2678399"/>
          </a:xfrm>
          <a:prstGeom prst="rect">
            <a:avLst/>
          </a:prstGeom>
          <a:noFill/>
          <a:ln>
            <a:noFill/>
          </a:ln>
        </p:spPr>
        <p:txBody>
          <a:bodyPr spcFirstLastPara="1" wrap="square" lIns="91425" tIns="91425" rIns="91425" bIns="91425" anchor="t" anchorCtr="0">
            <a:noAutofit/>
          </a:bodyPr>
          <a:lstStyle/>
          <a:p>
            <a:pPr algn="just"/>
            <a:endParaRPr lang="es-MX" sz="2800" dirty="0">
              <a:sym typeface="Lexend Deca"/>
            </a:endParaRPr>
          </a:p>
          <a:p>
            <a:pPr algn="just"/>
            <a:r>
              <a:rPr lang="es-CO" sz="2000" b="1" dirty="0"/>
              <a:t>ARTÍCULO 26. LA FALTA DISCIPLINARIA.</a:t>
            </a:r>
            <a:r>
              <a:rPr lang="es-CO" sz="2000" dirty="0"/>
              <a:t> Constituye falta disciplinaria y, por lo tanto, da lugar a la imposición de la sanción disciplinaria correspondiente la incursión en cualquiera de las conductas previstas en este código que conlleven incumplimiento de deberes, extralimitación en el ejercicio de derechos y funciones, prohibiciones y violación del régimen de inhabilidades, incompatibilidades, impedimentos y conflicto de intereses, sin estar amparado por cualquiera de las causales de exclusión de responsabilidad contempladas en esta ley.</a:t>
            </a:r>
            <a:endParaRPr lang="es-MX" sz="2800" dirty="0">
              <a:sym typeface="Lexend Deca"/>
            </a:endParaRPr>
          </a:p>
          <a:p>
            <a:pPr algn="just"/>
            <a:endParaRPr lang="es-CO" sz="1800" dirty="0">
              <a:sym typeface="Lexend Deca"/>
            </a:endParaRPr>
          </a:p>
        </p:txBody>
      </p:sp>
    </p:spTree>
    <p:extLst>
      <p:ext uri="{BB962C8B-B14F-4D97-AF65-F5344CB8AC3E}">
        <p14:creationId xmlns:p14="http://schemas.microsoft.com/office/powerpoint/2010/main" val="514605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320D04EE-4040-8613-4DC0-296BE74E6A3D}"/>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8BB4C42C-92C0-2016-8E12-D6D5DDEE8C1E}"/>
              </a:ext>
            </a:extLst>
          </p:cNvPr>
          <p:cNvPicPr preferRelativeResize="0"/>
          <p:nvPr/>
        </p:nvPicPr>
        <p:blipFill>
          <a:blip r:embed="rId3">
            <a:alphaModFix/>
          </a:blip>
          <a:stretch>
            <a:fillRect/>
          </a:stretch>
        </p:blipFill>
        <p:spPr>
          <a:xfrm>
            <a:off x="0" y="0"/>
            <a:ext cx="12192000" cy="8125975"/>
          </a:xfrm>
          <a:prstGeom prst="rect">
            <a:avLst/>
          </a:prstGeom>
          <a:noFill/>
          <a:ln>
            <a:noFill/>
          </a:ln>
        </p:spPr>
      </p:pic>
      <p:grpSp>
        <p:nvGrpSpPr>
          <p:cNvPr id="139" name="Google Shape;139;p18">
            <a:extLst>
              <a:ext uri="{FF2B5EF4-FFF2-40B4-BE49-F238E27FC236}">
                <a16:creationId xmlns:a16="http://schemas.microsoft.com/office/drawing/2014/main" id="{85C75D6C-6118-7C09-51A8-FA1F7C434AAE}"/>
              </a:ext>
            </a:extLst>
          </p:cNvPr>
          <p:cNvGrpSpPr/>
          <p:nvPr/>
        </p:nvGrpSpPr>
        <p:grpSpPr>
          <a:xfrm>
            <a:off x="10946681" y="0"/>
            <a:ext cx="1245319" cy="6857697"/>
            <a:chOff x="10950525" y="35050"/>
            <a:chExt cx="1239000" cy="6822900"/>
          </a:xfrm>
        </p:grpSpPr>
        <p:sp>
          <p:nvSpPr>
            <p:cNvPr id="140" name="Google Shape;140;p18">
              <a:extLst>
                <a:ext uri="{FF2B5EF4-FFF2-40B4-BE49-F238E27FC236}">
                  <a16:creationId xmlns:a16="http://schemas.microsoft.com/office/drawing/2014/main" id="{0BD8F891-4304-59EE-330A-E39D3FFFEB53}"/>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4CEF7DC3-68A3-0618-966C-B21E0954B0EB}"/>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B1257E5A-7C4A-0719-DEC8-FFBAA3E281B0}"/>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3" name="CuadroTexto 2">
            <a:extLst>
              <a:ext uri="{FF2B5EF4-FFF2-40B4-BE49-F238E27FC236}">
                <a16:creationId xmlns:a16="http://schemas.microsoft.com/office/drawing/2014/main" id="{EE8562EB-972E-18E0-DC3D-6F13FD52E76C}"/>
              </a:ext>
            </a:extLst>
          </p:cNvPr>
          <p:cNvSpPr txBox="1"/>
          <p:nvPr/>
        </p:nvSpPr>
        <p:spPr>
          <a:xfrm>
            <a:off x="2126552" y="312017"/>
            <a:ext cx="7486814" cy="954107"/>
          </a:xfrm>
          <a:prstGeom prst="rect">
            <a:avLst/>
          </a:prstGeom>
          <a:noFill/>
        </p:spPr>
        <p:txBody>
          <a:bodyPr wrap="square">
            <a:spAutoFit/>
          </a:bodyPr>
          <a:lstStyle/>
          <a:p>
            <a:pPr algn="ctr"/>
            <a:r>
              <a:rPr lang="es-CO" sz="2800" b="1" dirty="0">
                <a:solidFill>
                  <a:srgbClr val="CC0000"/>
                </a:solidFill>
                <a:latin typeface="Oswald"/>
              </a:rPr>
              <a:t>Deberes y Prohibiciones relacionados con la Transparencia en la Función Pública</a:t>
            </a:r>
          </a:p>
        </p:txBody>
      </p:sp>
      <p:sp>
        <p:nvSpPr>
          <p:cNvPr id="9" name="Google Shape;144;p18">
            <a:extLst>
              <a:ext uri="{FF2B5EF4-FFF2-40B4-BE49-F238E27FC236}">
                <a16:creationId xmlns:a16="http://schemas.microsoft.com/office/drawing/2014/main" id="{4AC9BB29-2365-D5ED-DB6F-CCE96E7C3841}"/>
              </a:ext>
            </a:extLst>
          </p:cNvPr>
          <p:cNvSpPr txBox="1"/>
          <p:nvPr/>
        </p:nvSpPr>
        <p:spPr>
          <a:xfrm>
            <a:off x="0" y="1119141"/>
            <a:ext cx="11292261" cy="2678399"/>
          </a:xfrm>
          <a:prstGeom prst="rect">
            <a:avLst/>
          </a:prstGeom>
          <a:noFill/>
          <a:ln>
            <a:noFill/>
          </a:ln>
        </p:spPr>
        <p:txBody>
          <a:bodyPr spcFirstLastPara="1" wrap="square" lIns="91425" tIns="91425" rIns="91425" bIns="91425" anchor="t" anchorCtr="0">
            <a:noAutofit/>
          </a:bodyPr>
          <a:lstStyle/>
          <a:p>
            <a:pPr algn="just"/>
            <a:endParaRPr lang="es-MX" sz="1800" dirty="0">
              <a:sym typeface="Lexend Deca"/>
            </a:endParaRPr>
          </a:p>
          <a:p>
            <a:pPr algn="ctr"/>
            <a:r>
              <a:rPr lang="es-MX" sz="1800" b="1" dirty="0">
                <a:sym typeface="Lexend Deca"/>
              </a:rPr>
              <a:t>Artículo 38 No 6: </a:t>
            </a:r>
            <a:r>
              <a:rPr lang="es-MX" sz="1800" dirty="0">
                <a:sym typeface="Lexend Deca"/>
              </a:rPr>
              <a:t>“</a:t>
            </a:r>
            <a:r>
              <a:rPr lang="es-MX" sz="1800" i="1" dirty="0">
                <a:sym typeface="Lexend Deca"/>
              </a:rPr>
              <a:t>Custodiar y cuidar la documentación e información que por razón de su empleo, cargo o función conserve bajo su cuidado o a la cual tenga acceso, e impedir o evitar la sustracción, destrucción, ocultamiento o utilización indebidos”.</a:t>
            </a:r>
          </a:p>
          <a:p>
            <a:pPr algn="ctr"/>
            <a:endParaRPr lang="es-MX" sz="1800" i="1" dirty="0">
              <a:sym typeface="Lexend Deca"/>
            </a:endParaRPr>
          </a:p>
          <a:p>
            <a:pPr algn="ctr"/>
            <a:endParaRPr lang="es-MX" sz="1800" dirty="0">
              <a:sym typeface="Lexend Deca"/>
            </a:endParaRPr>
          </a:p>
          <a:p>
            <a:pPr algn="ctr"/>
            <a:r>
              <a:rPr lang="es-MX" sz="1800" b="1" dirty="0">
                <a:sym typeface="Lexend Deca"/>
              </a:rPr>
              <a:t>Artículo 38 No 37: </a:t>
            </a:r>
            <a:r>
              <a:rPr lang="es-MX" sz="1800" dirty="0">
                <a:sym typeface="Lexend Deca"/>
              </a:rPr>
              <a:t>“</a:t>
            </a:r>
            <a:r>
              <a:rPr lang="es-MX" sz="1800" i="1" dirty="0"/>
              <a:t>Publicar en las dependencias de la respectiva entidad, en sitio visible, y en la página web, una vez por mes, en lenguaje sencillo y accesible al ciudadano común, una lista de las licitaciones declaradas desiertas y de los contratos adjudicados, que incluirá el objeto y su valor y el nombre del adjudicatario”</a:t>
            </a:r>
          </a:p>
          <a:p>
            <a:pPr algn="ctr"/>
            <a:endParaRPr lang="es-MX" sz="1800" i="1" dirty="0"/>
          </a:p>
          <a:p>
            <a:pPr algn="ctr"/>
            <a:endParaRPr lang="es-MX" sz="1800" i="1" dirty="0"/>
          </a:p>
          <a:p>
            <a:pPr algn="ctr"/>
            <a:endParaRPr lang="es-MX" sz="1800" dirty="0">
              <a:sym typeface="Lexend Deca"/>
            </a:endParaRPr>
          </a:p>
          <a:p>
            <a:pPr algn="ctr"/>
            <a:r>
              <a:rPr lang="es-MX" sz="1800" b="1" dirty="0">
                <a:sym typeface="Lexend Deca"/>
              </a:rPr>
              <a:t>Articulo 38 No</a:t>
            </a:r>
            <a:r>
              <a:rPr lang="es-CO" sz="1800" dirty="0">
                <a:solidFill>
                  <a:schemeClr val="tx2">
                    <a:lumMod val="10000"/>
                  </a:schemeClr>
                </a:solidFill>
              </a:rPr>
              <a:t>38. Crear y facilitar la operación de mecanismos de recepción y emisión permanente de información a la ciudadanía, que faciliten a esta el conocimiento periódico de la actuación administrativa, los informes de gestión y los más importantes proyectos a desarrollar.</a:t>
            </a:r>
            <a:endParaRPr lang="es-MX" sz="1800" dirty="0">
              <a:solidFill>
                <a:schemeClr val="tx2">
                  <a:lumMod val="10000"/>
                </a:schemeClr>
              </a:solidFill>
              <a:sym typeface="Lexend Deca"/>
            </a:endParaRPr>
          </a:p>
          <a:p>
            <a:pPr algn="just"/>
            <a:endParaRPr lang="es-MX" sz="1800" dirty="0">
              <a:sym typeface="Lexend Deca"/>
            </a:endParaRPr>
          </a:p>
          <a:p>
            <a:pPr algn="just"/>
            <a:endParaRPr lang="es-MX" sz="1800" dirty="0">
              <a:sym typeface="Lexend Deca"/>
            </a:endParaRPr>
          </a:p>
          <a:p>
            <a:pPr algn="just"/>
            <a:endParaRPr lang="es-CO" sz="1800" dirty="0">
              <a:sym typeface="Lexend Deca"/>
            </a:endParaRPr>
          </a:p>
        </p:txBody>
      </p:sp>
    </p:spTree>
    <p:extLst>
      <p:ext uri="{BB962C8B-B14F-4D97-AF65-F5344CB8AC3E}">
        <p14:creationId xmlns:p14="http://schemas.microsoft.com/office/powerpoint/2010/main" val="4069435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E50BB50D-EE9D-B2D0-B8AE-B0D373AAFB72}"/>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039C3647-83D1-2D93-D9BA-2B4AD52828D8}"/>
              </a:ext>
            </a:extLst>
          </p:cNvPr>
          <p:cNvPicPr preferRelativeResize="0"/>
          <p:nvPr/>
        </p:nvPicPr>
        <p:blipFill>
          <a:blip r:embed="rId3">
            <a:alphaModFix/>
          </a:blip>
          <a:stretch>
            <a:fillRect/>
          </a:stretch>
        </p:blipFill>
        <p:spPr>
          <a:xfrm>
            <a:off x="0" y="0"/>
            <a:ext cx="12192000" cy="8125975"/>
          </a:xfrm>
          <a:prstGeom prst="rect">
            <a:avLst/>
          </a:prstGeom>
          <a:noFill/>
          <a:ln>
            <a:noFill/>
          </a:ln>
        </p:spPr>
      </p:pic>
      <p:grpSp>
        <p:nvGrpSpPr>
          <p:cNvPr id="139" name="Google Shape;139;p18">
            <a:extLst>
              <a:ext uri="{FF2B5EF4-FFF2-40B4-BE49-F238E27FC236}">
                <a16:creationId xmlns:a16="http://schemas.microsoft.com/office/drawing/2014/main" id="{25556208-44F4-6912-33DD-34D4EF162456}"/>
              </a:ext>
            </a:extLst>
          </p:cNvPr>
          <p:cNvGrpSpPr/>
          <p:nvPr/>
        </p:nvGrpSpPr>
        <p:grpSpPr>
          <a:xfrm>
            <a:off x="10946681" y="0"/>
            <a:ext cx="1245319" cy="6857697"/>
            <a:chOff x="10950525" y="35050"/>
            <a:chExt cx="1239000" cy="6822900"/>
          </a:xfrm>
        </p:grpSpPr>
        <p:sp>
          <p:nvSpPr>
            <p:cNvPr id="140" name="Google Shape;140;p18">
              <a:extLst>
                <a:ext uri="{FF2B5EF4-FFF2-40B4-BE49-F238E27FC236}">
                  <a16:creationId xmlns:a16="http://schemas.microsoft.com/office/drawing/2014/main" id="{8857B1C1-BB66-DBDB-5C7B-262D524DF253}"/>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D68D70F7-0E0A-FBAE-E8B8-A89D46939EEB}"/>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FD099A14-1911-5724-D05A-D0BF06192150}"/>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3" name="CuadroTexto 2">
            <a:extLst>
              <a:ext uri="{FF2B5EF4-FFF2-40B4-BE49-F238E27FC236}">
                <a16:creationId xmlns:a16="http://schemas.microsoft.com/office/drawing/2014/main" id="{1D95B63B-ACCD-1140-E4B1-1D506E692BE5}"/>
              </a:ext>
            </a:extLst>
          </p:cNvPr>
          <p:cNvSpPr txBox="1"/>
          <p:nvPr/>
        </p:nvSpPr>
        <p:spPr>
          <a:xfrm>
            <a:off x="2126552" y="312017"/>
            <a:ext cx="7486814" cy="954107"/>
          </a:xfrm>
          <a:prstGeom prst="rect">
            <a:avLst/>
          </a:prstGeom>
          <a:noFill/>
        </p:spPr>
        <p:txBody>
          <a:bodyPr wrap="square">
            <a:spAutoFit/>
          </a:bodyPr>
          <a:lstStyle/>
          <a:p>
            <a:pPr algn="ctr"/>
            <a:r>
              <a:rPr lang="es-CO" sz="2800" b="1" dirty="0">
                <a:solidFill>
                  <a:srgbClr val="CC0000"/>
                </a:solidFill>
                <a:latin typeface="Oswald"/>
              </a:rPr>
              <a:t>Deberes y Prohibiciones relacionados con la Transparencia en la Función Pública</a:t>
            </a:r>
          </a:p>
        </p:txBody>
      </p:sp>
      <p:sp>
        <p:nvSpPr>
          <p:cNvPr id="9" name="Google Shape;144;p18">
            <a:extLst>
              <a:ext uri="{FF2B5EF4-FFF2-40B4-BE49-F238E27FC236}">
                <a16:creationId xmlns:a16="http://schemas.microsoft.com/office/drawing/2014/main" id="{6CA29819-E38E-544B-08BC-8098E04227FA}"/>
              </a:ext>
            </a:extLst>
          </p:cNvPr>
          <p:cNvSpPr txBox="1"/>
          <p:nvPr/>
        </p:nvSpPr>
        <p:spPr>
          <a:xfrm>
            <a:off x="449869" y="2207712"/>
            <a:ext cx="11292261" cy="2678399"/>
          </a:xfrm>
          <a:prstGeom prst="rect">
            <a:avLst/>
          </a:prstGeom>
          <a:noFill/>
          <a:ln>
            <a:noFill/>
          </a:ln>
        </p:spPr>
        <p:txBody>
          <a:bodyPr spcFirstLastPara="1" wrap="square" lIns="91425" tIns="91425" rIns="91425" bIns="91425" anchor="t" anchorCtr="0">
            <a:noAutofit/>
          </a:bodyPr>
          <a:lstStyle/>
          <a:p>
            <a:pPr algn="ctr"/>
            <a:endParaRPr lang="es-MX" sz="1800" dirty="0">
              <a:sym typeface="Lexend Deca"/>
            </a:endParaRPr>
          </a:p>
          <a:p>
            <a:pPr algn="ctr"/>
            <a:endParaRPr lang="es-MX" sz="1800" dirty="0">
              <a:sym typeface="Lexend Deca"/>
            </a:endParaRPr>
          </a:p>
          <a:p>
            <a:pPr algn="ctr"/>
            <a:r>
              <a:rPr lang="es-MX" sz="1800" b="1" dirty="0">
                <a:sym typeface="Lexend Deca"/>
              </a:rPr>
              <a:t>Articulo 39 No 8</a:t>
            </a:r>
            <a:r>
              <a:rPr lang="es-MX" sz="1800" dirty="0">
                <a:sym typeface="Lexend Deca"/>
              </a:rPr>
              <a:t>:" </a:t>
            </a:r>
            <a:r>
              <a:rPr lang="es-MX" sz="1800" i="1" dirty="0">
                <a:sym typeface="Lexend Deca"/>
              </a:rPr>
              <a:t>Omitir, retardar o no suministrar debida y oportuna respuesta a las peticiones respetuosas de los particulares o a solicitudes de las autoridades, así como retenerlas o enviarlas a destinatario diferente de aquel a quien corresponda su conocimiento”</a:t>
            </a:r>
            <a:r>
              <a:rPr lang="es-MX" sz="1800" dirty="0">
                <a:sym typeface="Lexend Deca"/>
              </a:rPr>
              <a:t>.</a:t>
            </a:r>
          </a:p>
          <a:p>
            <a:pPr algn="ctr"/>
            <a:endParaRPr lang="es-MX" sz="1800" dirty="0">
              <a:sym typeface="Lexend Deca"/>
            </a:endParaRPr>
          </a:p>
          <a:p>
            <a:pPr algn="ctr"/>
            <a:r>
              <a:rPr lang="es-MX" sz="1800" b="1" dirty="0">
                <a:sym typeface="Lexend Deca"/>
              </a:rPr>
              <a:t>Articulo 55 No 6</a:t>
            </a:r>
            <a:r>
              <a:rPr lang="es-MX" sz="1800" b="1" dirty="0"/>
              <a:t>: </a:t>
            </a:r>
            <a:r>
              <a:rPr lang="es-MX" sz="1800" dirty="0"/>
              <a:t>“</a:t>
            </a:r>
            <a:r>
              <a:rPr lang="es-MX" sz="1800" i="1" dirty="0"/>
              <a:t>Suministrar datos inexactos o documentación con contenidos que no correspondan a la realidad u omitir información que tenga incidencia en su vinculación o permanencia en el cargo o en la carrera, o en las promociones o ascensos o para justificar una situación administrativa”</a:t>
            </a:r>
            <a:r>
              <a:rPr lang="es-MX" sz="1800" dirty="0"/>
              <a:t>.</a:t>
            </a:r>
          </a:p>
          <a:p>
            <a:pPr algn="just"/>
            <a:endParaRPr lang="es-CO" sz="1800" dirty="0">
              <a:sym typeface="Lexend Deca"/>
            </a:endParaRPr>
          </a:p>
        </p:txBody>
      </p:sp>
    </p:spTree>
    <p:extLst>
      <p:ext uri="{BB962C8B-B14F-4D97-AF65-F5344CB8AC3E}">
        <p14:creationId xmlns:p14="http://schemas.microsoft.com/office/powerpoint/2010/main" val="1518459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9200250B-424F-3566-6A60-E186902A72D9}"/>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A35A0692-5F10-8B3E-AECF-2EC372546282}"/>
              </a:ext>
            </a:extLst>
          </p:cNvPr>
          <p:cNvPicPr preferRelativeResize="0"/>
          <p:nvPr/>
        </p:nvPicPr>
        <p:blipFill>
          <a:blip r:embed="rId3">
            <a:alphaModFix/>
          </a:blip>
          <a:stretch>
            <a:fillRect/>
          </a:stretch>
        </p:blipFill>
        <p:spPr>
          <a:xfrm>
            <a:off x="0" y="0"/>
            <a:ext cx="12192000" cy="8125975"/>
          </a:xfrm>
          <a:prstGeom prst="rect">
            <a:avLst/>
          </a:prstGeom>
          <a:noFill/>
          <a:ln>
            <a:noFill/>
          </a:ln>
        </p:spPr>
      </p:pic>
      <p:grpSp>
        <p:nvGrpSpPr>
          <p:cNvPr id="139" name="Google Shape;139;p18">
            <a:extLst>
              <a:ext uri="{FF2B5EF4-FFF2-40B4-BE49-F238E27FC236}">
                <a16:creationId xmlns:a16="http://schemas.microsoft.com/office/drawing/2014/main" id="{2634647E-6B92-C260-7B66-CA72F1CAADA2}"/>
              </a:ext>
            </a:extLst>
          </p:cNvPr>
          <p:cNvGrpSpPr/>
          <p:nvPr/>
        </p:nvGrpSpPr>
        <p:grpSpPr>
          <a:xfrm>
            <a:off x="10946681" y="0"/>
            <a:ext cx="1245319" cy="6857697"/>
            <a:chOff x="10950525" y="35050"/>
            <a:chExt cx="1239000" cy="6822900"/>
          </a:xfrm>
        </p:grpSpPr>
        <p:sp>
          <p:nvSpPr>
            <p:cNvPr id="140" name="Google Shape;140;p18">
              <a:extLst>
                <a:ext uri="{FF2B5EF4-FFF2-40B4-BE49-F238E27FC236}">
                  <a16:creationId xmlns:a16="http://schemas.microsoft.com/office/drawing/2014/main" id="{F9E2BD6E-48F0-C84C-E975-C6CD6BF4E943}"/>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AA38A8EC-FC1D-D28A-4F3D-97C77E2ADBB0}"/>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775B1CDF-87E1-ABC6-3589-1B662ACEF4C5}"/>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3" name="CuadroTexto 2">
            <a:extLst>
              <a:ext uri="{FF2B5EF4-FFF2-40B4-BE49-F238E27FC236}">
                <a16:creationId xmlns:a16="http://schemas.microsoft.com/office/drawing/2014/main" id="{A6B7BB28-3122-D382-2A71-1971167850BC}"/>
              </a:ext>
            </a:extLst>
          </p:cNvPr>
          <p:cNvSpPr txBox="1"/>
          <p:nvPr/>
        </p:nvSpPr>
        <p:spPr>
          <a:xfrm>
            <a:off x="2126552" y="312017"/>
            <a:ext cx="7486814" cy="954107"/>
          </a:xfrm>
          <a:prstGeom prst="rect">
            <a:avLst/>
          </a:prstGeom>
          <a:noFill/>
        </p:spPr>
        <p:txBody>
          <a:bodyPr wrap="square">
            <a:spAutoFit/>
          </a:bodyPr>
          <a:lstStyle/>
          <a:p>
            <a:pPr algn="ctr"/>
            <a:r>
              <a:rPr lang="es-CO" sz="2800" b="1" dirty="0">
                <a:solidFill>
                  <a:srgbClr val="CC0000"/>
                </a:solidFill>
                <a:latin typeface="Oswald"/>
              </a:rPr>
              <a:t>CLASIFICACIÓN DE LAS SANCIONES  DISCIPLINARIAS</a:t>
            </a:r>
          </a:p>
        </p:txBody>
      </p:sp>
      <p:sp>
        <p:nvSpPr>
          <p:cNvPr id="9" name="Google Shape;144;p18">
            <a:extLst>
              <a:ext uri="{FF2B5EF4-FFF2-40B4-BE49-F238E27FC236}">
                <a16:creationId xmlns:a16="http://schemas.microsoft.com/office/drawing/2014/main" id="{5775A8F3-743A-2AF9-FA99-4F43F5578F7A}"/>
              </a:ext>
            </a:extLst>
          </p:cNvPr>
          <p:cNvSpPr txBox="1"/>
          <p:nvPr/>
        </p:nvSpPr>
        <p:spPr>
          <a:xfrm>
            <a:off x="449869" y="2207712"/>
            <a:ext cx="11292261" cy="3779431"/>
          </a:xfrm>
          <a:prstGeom prst="rect">
            <a:avLst/>
          </a:prstGeom>
          <a:noFill/>
          <a:ln>
            <a:noFill/>
          </a:ln>
        </p:spPr>
        <p:txBody>
          <a:bodyPr spcFirstLastPara="1" wrap="square" lIns="91425" tIns="91425" rIns="91425" bIns="91425" anchor="t" anchorCtr="0">
            <a:noAutofit/>
          </a:bodyPr>
          <a:lstStyle/>
          <a:p>
            <a:pPr algn="ctr"/>
            <a:endParaRPr lang="es-MX" sz="2400" dirty="0">
              <a:sym typeface="Lexend Deca"/>
            </a:endParaRPr>
          </a:p>
          <a:p>
            <a:br>
              <a:rPr lang="es-CO" sz="1800" b="1" dirty="0"/>
            </a:br>
            <a:r>
              <a:rPr lang="es-CO" sz="1800" b="1" dirty="0"/>
              <a:t>ARTÍCULO 48. CLASES Y LÍMITES DE LAS SANCIONES DISCIPLINARIAS.</a:t>
            </a:r>
            <a:endParaRPr lang="es-CO" sz="1800" dirty="0"/>
          </a:p>
          <a:p>
            <a:r>
              <a:rPr lang="es-CO" sz="1800" dirty="0"/>
              <a:t>1. Destitución e inhabilidad </a:t>
            </a:r>
            <a:r>
              <a:rPr lang="es-CO" sz="2000" dirty="0"/>
              <a:t>general</a:t>
            </a:r>
            <a:r>
              <a:rPr lang="es-CO" sz="1800" dirty="0"/>
              <a:t> de diez (10) a veinte (20) años para las faltas gravísimas dolosas.</a:t>
            </a:r>
          </a:p>
          <a:p>
            <a:r>
              <a:rPr lang="es-CO" sz="1800" dirty="0"/>
              <a:t>2. Destitución e inhabilidad general de ocho (8) a diez (10) años para las faltas gravísimas realizadas con culpa gravísima.</a:t>
            </a:r>
          </a:p>
          <a:p>
            <a:r>
              <a:rPr lang="es-CO" sz="1800" dirty="0"/>
              <a:t>3. Suspensión en el ejercicio del cargo de tres (3) a dieciocho (18) meses e inhabilidad especial por el mismo término para las faltas graves dolosas.</a:t>
            </a:r>
          </a:p>
          <a:p>
            <a:r>
              <a:rPr lang="es-CO" sz="1800" dirty="0"/>
              <a:t>4. Suspensión en el ejercicio del cargo de uno (1) a doce (12) meses para las faltas graves culposas.</a:t>
            </a:r>
          </a:p>
          <a:p>
            <a:r>
              <a:rPr lang="es-CO" sz="1800" dirty="0"/>
              <a:t>5. Multa de diez (10) a ciento ochenta (180) días del salario básico devengado para la época de los hechos para las faltas leves dolosas.</a:t>
            </a:r>
          </a:p>
          <a:p>
            <a:r>
              <a:rPr lang="es-CO" sz="1800" dirty="0"/>
              <a:t>6. Amonestación escrita para las faltas leves culposas</a:t>
            </a:r>
          </a:p>
          <a:p>
            <a:pPr algn="just"/>
            <a:endParaRPr lang="es-CO" sz="1800" dirty="0">
              <a:sym typeface="Lexend Deca"/>
            </a:endParaRPr>
          </a:p>
        </p:txBody>
      </p:sp>
    </p:spTree>
    <p:extLst>
      <p:ext uri="{BB962C8B-B14F-4D97-AF65-F5344CB8AC3E}">
        <p14:creationId xmlns:p14="http://schemas.microsoft.com/office/powerpoint/2010/main" val="3924860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a:extLst>
            <a:ext uri="{FF2B5EF4-FFF2-40B4-BE49-F238E27FC236}">
              <a16:creationId xmlns:a16="http://schemas.microsoft.com/office/drawing/2014/main" id="{B17D2ABE-FB2E-10AC-D2DD-A361C1E9AC29}"/>
            </a:ext>
          </a:extLst>
        </p:cNvPr>
        <p:cNvGrpSpPr/>
        <p:nvPr/>
      </p:nvGrpSpPr>
      <p:grpSpPr>
        <a:xfrm>
          <a:off x="0" y="0"/>
          <a:ext cx="0" cy="0"/>
          <a:chOff x="0" y="0"/>
          <a:chExt cx="0" cy="0"/>
        </a:xfrm>
      </p:grpSpPr>
      <p:pic>
        <p:nvPicPr>
          <p:cNvPr id="149" name="Google Shape;149;p19">
            <a:extLst>
              <a:ext uri="{FF2B5EF4-FFF2-40B4-BE49-F238E27FC236}">
                <a16:creationId xmlns:a16="http://schemas.microsoft.com/office/drawing/2014/main" id="{77241E18-DFDC-9AA2-B818-6C6B8E6851F2}"/>
              </a:ext>
            </a:extLst>
          </p:cNvPr>
          <p:cNvPicPr preferRelativeResize="0"/>
          <p:nvPr/>
        </p:nvPicPr>
        <p:blipFill>
          <a:blip r:embed="rId3">
            <a:alphaModFix/>
          </a:blip>
          <a:stretch>
            <a:fillRect/>
          </a:stretch>
        </p:blipFill>
        <p:spPr>
          <a:xfrm>
            <a:off x="0" y="0"/>
            <a:ext cx="12192000" cy="8125975"/>
          </a:xfrm>
          <a:prstGeom prst="rect">
            <a:avLst/>
          </a:prstGeom>
          <a:noFill/>
          <a:ln>
            <a:noFill/>
          </a:ln>
        </p:spPr>
      </p:pic>
      <p:sp>
        <p:nvSpPr>
          <p:cNvPr id="150" name="Google Shape;150;p19">
            <a:extLst>
              <a:ext uri="{FF2B5EF4-FFF2-40B4-BE49-F238E27FC236}">
                <a16:creationId xmlns:a16="http://schemas.microsoft.com/office/drawing/2014/main" id="{F9C1CD48-7F50-3D6A-ACD8-62E637A82B59}"/>
              </a:ext>
            </a:extLst>
          </p:cNvPr>
          <p:cNvSpPr/>
          <p:nvPr/>
        </p:nvSpPr>
        <p:spPr>
          <a:xfrm flipH="1">
            <a:off x="10943683"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1" name="Google Shape;151;p19">
            <a:extLst>
              <a:ext uri="{FF2B5EF4-FFF2-40B4-BE49-F238E27FC236}">
                <a16:creationId xmlns:a16="http://schemas.microsoft.com/office/drawing/2014/main" id="{7AB89C5A-42F6-6149-A6F5-7BC6739AFFE9}"/>
              </a:ext>
            </a:extLst>
          </p:cNvPr>
          <p:cNvSpPr/>
          <p:nvPr/>
        </p:nvSpPr>
        <p:spPr>
          <a:xfrm rot="10800000">
            <a:off x="10943683"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52" name="Google Shape;152;p19">
            <a:extLst>
              <a:ext uri="{FF2B5EF4-FFF2-40B4-BE49-F238E27FC236}">
                <a16:creationId xmlns:a16="http://schemas.microsoft.com/office/drawing/2014/main" id="{C412D17F-5553-91C1-3168-9978C3721924}"/>
              </a:ext>
            </a:extLst>
          </p:cNvPr>
          <p:cNvPicPr preferRelativeResize="0"/>
          <p:nvPr/>
        </p:nvPicPr>
        <p:blipFill>
          <a:blip r:embed="rId4">
            <a:alphaModFix/>
          </a:blip>
          <a:stretch>
            <a:fillRect/>
          </a:stretch>
        </p:blipFill>
        <p:spPr>
          <a:xfrm>
            <a:off x="11155222" y="6463695"/>
            <a:ext cx="954716" cy="312334"/>
          </a:xfrm>
          <a:prstGeom prst="rect">
            <a:avLst/>
          </a:prstGeom>
          <a:noFill/>
          <a:ln>
            <a:noFill/>
          </a:ln>
        </p:spPr>
      </p:pic>
      <p:sp>
        <p:nvSpPr>
          <p:cNvPr id="153" name="Google Shape;153;p19">
            <a:extLst>
              <a:ext uri="{FF2B5EF4-FFF2-40B4-BE49-F238E27FC236}">
                <a16:creationId xmlns:a16="http://schemas.microsoft.com/office/drawing/2014/main" id="{C3794563-0CAD-08A3-75B5-42FBC010D2B5}"/>
              </a:ext>
            </a:extLst>
          </p:cNvPr>
          <p:cNvSpPr txBox="1"/>
          <p:nvPr/>
        </p:nvSpPr>
        <p:spPr>
          <a:xfrm>
            <a:off x="198697" y="2105576"/>
            <a:ext cx="11530459" cy="2646848"/>
          </a:xfrm>
          <a:prstGeom prst="rect">
            <a:avLst/>
          </a:prstGeom>
          <a:noFill/>
          <a:ln>
            <a:noFill/>
          </a:ln>
        </p:spPr>
        <p:txBody>
          <a:bodyPr spcFirstLastPara="1" wrap="square" lIns="91425" tIns="91425" rIns="91425" bIns="91425" anchor="t" anchorCtr="0">
            <a:spAutoFit/>
          </a:bodyPr>
          <a:lstStyle/>
          <a:p>
            <a:pPr algn="ctr"/>
            <a:r>
              <a:rPr lang="es-MX" sz="4000" b="1" dirty="0">
                <a:solidFill>
                  <a:srgbClr val="CC0000"/>
                </a:solidFill>
                <a:latin typeface="Oswald"/>
              </a:rPr>
              <a:t>"La transparencia no es un acto de generosidad del Estado, es una obligación legal y un imperativo ético de todo servidor público."</a:t>
            </a:r>
          </a:p>
          <a:p>
            <a:pPr algn="ctr"/>
            <a:r>
              <a:rPr lang="es-MX" sz="4000" b="1" dirty="0">
                <a:solidFill>
                  <a:srgbClr val="CC0000"/>
                </a:solidFill>
                <a:latin typeface="Oswald"/>
              </a:rPr>
              <a:t>Compromiso por la Integridad</a:t>
            </a:r>
            <a:endParaRPr lang="es-CO" sz="4000" b="1" dirty="0">
              <a:solidFill>
                <a:srgbClr val="CC0000"/>
              </a:solidFill>
              <a:latin typeface="Oswald"/>
            </a:endParaRPr>
          </a:p>
        </p:txBody>
      </p:sp>
    </p:spTree>
    <p:extLst>
      <p:ext uri="{BB962C8B-B14F-4D97-AF65-F5344CB8AC3E}">
        <p14:creationId xmlns:p14="http://schemas.microsoft.com/office/powerpoint/2010/main" val="199104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9"/>
          <p:cNvPicPr preferRelativeResize="0"/>
          <p:nvPr/>
        </p:nvPicPr>
        <p:blipFill>
          <a:blip r:embed="rId3">
            <a:alphaModFix/>
          </a:blip>
          <a:stretch>
            <a:fillRect/>
          </a:stretch>
        </p:blipFill>
        <p:spPr>
          <a:xfrm>
            <a:off x="0" y="0"/>
            <a:ext cx="12192000" cy="8125975"/>
          </a:xfrm>
          <a:prstGeom prst="rect">
            <a:avLst/>
          </a:prstGeom>
          <a:noFill/>
          <a:ln>
            <a:noFill/>
          </a:ln>
        </p:spPr>
      </p:pic>
      <p:sp>
        <p:nvSpPr>
          <p:cNvPr id="150" name="Google Shape;150;p19"/>
          <p:cNvSpPr/>
          <p:nvPr/>
        </p:nvSpPr>
        <p:spPr>
          <a:xfrm flipH="1">
            <a:off x="10943683"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1" name="Google Shape;151;p19"/>
          <p:cNvSpPr/>
          <p:nvPr/>
        </p:nvSpPr>
        <p:spPr>
          <a:xfrm rot="10800000">
            <a:off x="10943683"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52" name="Google Shape;152;p19"/>
          <p:cNvPicPr preferRelativeResize="0"/>
          <p:nvPr/>
        </p:nvPicPr>
        <p:blipFill>
          <a:blip r:embed="rId4">
            <a:alphaModFix/>
          </a:blip>
          <a:stretch>
            <a:fillRect/>
          </a:stretch>
        </p:blipFill>
        <p:spPr>
          <a:xfrm>
            <a:off x="11155222" y="6463695"/>
            <a:ext cx="954716" cy="312334"/>
          </a:xfrm>
          <a:prstGeom prst="rect">
            <a:avLst/>
          </a:prstGeom>
          <a:noFill/>
          <a:ln>
            <a:noFill/>
          </a:ln>
        </p:spPr>
      </p:pic>
      <p:sp>
        <p:nvSpPr>
          <p:cNvPr id="153" name="Google Shape;153;p19"/>
          <p:cNvSpPr txBox="1"/>
          <p:nvPr/>
        </p:nvSpPr>
        <p:spPr>
          <a:xfrm>
            <a:off x="102121" y="449368"/>
            <a:ext cx="11530459" cy="1415742"/>
          </a:xfrm>
          <a:prstGeom prst="rect">
            <a:avLst/>
          </a:prstGeom>
          <a:noFill/>
          <a:ln>
            <a:noFill/>
          </a:ln>
        </p:spPr>
        <p:txBody>
          <a:bodyPr spcFirstLastPara="1" wrap="square" lIns="91425" tIns="91425" rIns="91425" bIns="91425" anchor="t" anchorCtr="0">
            <a:spAutoFit/>
          </a:bodyPr>
          <a:lstStyle/>
          <a:p>
            <a:r>
              <a:rPr lang="es-CO" sz="4000" b="1" dirty="0">
                <a:solidFill>
                  <a:srgbClr val="CC0000"/>
                </a:solidFill>
                <a:latin typeface="Oswald"/>
              </a:rPr>
              <a:t>Impacto de la falta de transparencia para el servidor público</a:t>
            </a:r>
          </a:p>
        </p:txBody>
      </p:sp>
      <p:sp>
        <p:nvSpPr>
          <p:cNvPr id="154" name="Google Shape;154;p19"/>
          <p:cNvSpPr txBox="1"/>
          <p:nvPr/>
        </p:nvSpPr>
        <p:spPr>
          <a:xfrm>
            <a:off x="201068" y="2038800"/>
            <a:ext cx="11022744" cy="4819200"/>
          </a:xfrm>
          <a:prstGeom prst="rect">
            <a:avLst/>
          </a:prstGeom>
          <a:noFill/>
          <a:ln>
            <a:noFill/>
          </a:ln>
        </p:spPr>
        <p:txBody>
          <a:bodyPr spcFirstLastPara="1" wrap="square" lIns="91425" tIns="91425" rIns="91425" bIns="91425" anchor="t" anchorCtr="0">
            <a:noAutofit/>
          </a:bodyPr>
          <a:lstStyle/>
          <a:p>
            <a:pPr algn="just"/>
            <a:endParaRPr lang="es-CO" sz="1800" dirty="0">
              <a:sym typeface="Lexend Deca"/>
            </a:endParaRPr>
          </a:p>
          <a:p>
            <a:pPr algn="just"/>
            <a:r>
              <a:rPr lang="es-CO" sz="1800" b="1" dirty="0">
                <a:sym typeface="Lexend Deca"/>
              </a:rPr>
              <a:t>RESPONSABILIDAD PENAL Y ADMINISTRATIVA:</a:t>
            </a:r>
          </a:p>
          <a:p>
            <a:pPr marL="514350" indent="-514350" algn="just">
              <a:buFont typeface="Arial"/>
              <a:buAutoNum type="arabicPeriod"/>
            </a:pPr>
            <a:endParaRPr lang="es-CO" sz="1800" dirty="0">
              <a:sym typeface="Lexend Deca"/>
            </a:endParaRPr>
          </a:p>
          <a:p>
            <a:pPr marL="514350" indent="-514350" algn="just">
              <a:buFont typeface="Arial"/>
              <a:buAutoNum type="arabicPeriod"/>
            </a:pPr>
            <a:r>
              <a:rPr lang="es-CO" sz="1800" b="1" dirty="0">
                <a:sym typeface="Lexend Deca"/>
              </a:rPr>
              <a:t>Investigaciones: </a:t>
            </a:r>
            <a:r>
              <a:rPr lang="es-CO" sz="1800" dirty="0">
                <a:sym typeface="Lexend Deca"/>
              </a:rPr>
              <a:t>Los servidores públicos que no actúen con transparencia pueden ser objeto de investigaciones por parte de las autoridades competentes.</a:t>
            </a:r>
          </a:p>
          <a:p>
            <a:pPr marL="514350" indent="-514350" algn="just">
              <a:buFont typeface="Arial"/>
              <a:buAutoNum type="arabicPeriod"/>
            </a:pPr>
            <a:endParaRPr lang="es-CO" sz="1800" dirty="0">
              <a:sym typeface="Lexend Deca"/>
            </a:endParaRPr>
          </a:p>
          <a:p>
            <a:pPr marL="514350" indent="-514350" algn="just">
              <a:buFont typeface="Arial"/>
              <a:buAutoNum type="arabicPeriod"/>
            </a:pPr>
            <a:r>
              <a:rPr lang="es-CO" sz="1800" b="1" dirty="0">
                <a:sym typeface="Lexend Deca"/>
              </a:rPr>
              <a:t>Sanciones: </a:t>
            </a:r>
            <a:r>
              <a:rPr lang="es-CO" sz="1800" dirty="0">
                <a:sym typeface="Lexend Deca"/>
              </a:rPr>
              <a:t>En caso de comprobarse irregularidades, pueden enfrentar sanciones administrativas, como amonestaciones, suspensiones o despidos, e incluso sanciones penales, dependiendo de la gravedad de los hechos</a:t>
            </a:r>
            <a:r>
              <a:rPr lang="es-CO" sz="2400" dirty="0">
                <a:solidFill>
                  <a:schemeClr val="dk1"/>
                </a:solidFill>
                <a:latin typeface="Lexend Deca"/>
                <a:sym typeface="Lexend Deca"/>
              </a:rPr>
              <a:t>.</a:t>
            </a:r>
            <a:endParaRPr sz="2400" dirty="0">
              <a:solidFill>
                <a:schemeClr val="dk1"/>
              </a:solidFill>
              <a:latin typeface="Lexend Deca"/>
              <a:sym typeface="Lexend Dec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0"/>
          <p:cNvSpPr/>
          <p:nvPr/>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60" name="Google Shape;160;p20"/>
          <p:cNvSpPr/>
          <p:nvPr/>
        </p:nvSpPr>
        <p:spPr>
          <a:xfrm flipH="1">
            <a:off x="10943683"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1" name="Google Shape;161;p20"/>
          <p:cNvSpPr/>
          <p:nvPr/>
        </p:nvSpPr>
        <p:spPr>
          <a:xfrm rot="10800000">
            <a:off x="10943683" y="-103"/>
            <a:ext cx="1245300" cy="25323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62" name="Google Shape;162;p20"/>
          <p:cNvPicPr preferRelativeResize="0"/>
          <p:nvPr/>
        </p:nvPicPr>
        <p:blipFill>
          <a:blip r:embed="rId3">
            <a:alphaModFix/>
          </a:blip>
          <a:stretch>
            <a:fillRect/>
          </a:stretch>
        </p:blipFill>
        <p:spPr>
          <a:xfrm>
            <a:off x="5314622" y="4732325"/>
            <a:ext cx="1628600" cy="532776"/>
          </a:xfrm>
          <a:prstGeom prst="rect">
            <a:avLst/>
          </a:prstGeom>
          <a:noFill/>
          <a:ln>
            <a:noFill/>
          </a:ln>
        </p:spPr>
      </p:pic>
      <p:sp>
        <p:nvSpPr>
          <p:cNvPr id="163" name="Google Shape;163;p20"/>
          <p:cNvSpPr txBox="1"/>
          <p:nvPr/>
        </p:nvSpPr>
        <p:spPr>
          <a:xfrm>
            <a:off x="2731500" y="2547000"/>
            <a:ext cx="6729000" cy="203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O" sz="12000" b="1">
                <a:solidFill>
                  <a:schemeClr val="lt1"/>
                </a:solidFill>
                <a:latin typeface="Oswald"/>
                <a:ea typeface="Oswald"/>
                <a:cs typeface="Oswald"/>
                <a:sym typeface="Oswald"/>
              </a:rPr>
              <a:t>GRACIAS</a:t>
            </a:r>
            <a:endParaRPr sz="12000" b="1">
              <a:solidFill>
                <a:schemeClr val="lt1"/>
              </a:solidFill>
              <a:latin typeface="Oswald"/>
              <a:ea typeface="Oswald"/>
              <a:cs typeface="Oswald"/>
              <a:sym typeface="Oswald"/>
            </a:endParaRPr>
          </a:p>
        </p:txBody>
      </p:sp>
      <p:sp>
        <p:nvSpPr>
          <p:cNvPr id="164" name="Google Shape;164;p20"/>
          <p:cNvSpPr/>
          <p:nvPr/>
        </p:nvSpPr>
        <p:spPr>
          <a:xfrm flipH="1">
            <a:off x="-38119" y="2425"/>
            <a:ext cx="3074100" cy="6378300"/>
          </a:xfrm>
          <a:prstGeom prst="parallelogram">
            <a:avLst>
              <a:gd name="adj" fmla="val 71939"/>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18"/>
          <p:cNvPicPr preferRelativeResize="0"/>
          <p:nvPr/>
        </p:nvPicPr>
        <p:blipFill>
          <a:blip r:embed="rId3">
            <a:alphaModFix/>
          </a:blip>
          <a:stretch>
            <a:fillRect/>
          </a:stretch>
        </p:blipFill>
        <p:spPr>
          <a:xfrm>
            <a:off x="0" y="-89465"/>
            <a:ext cx="12192000" cy="8125975"/>
          </a:xfrm>
          <a:prstGeom prst="rect">
            <a:avLst/>
          </a:prstGeom>
          <a:noFill/>
          <a:ln>
            <a:noFill/>
          </a:ln>
        </p:spPr>
      </p:pic>
      <p:grpSp>
        <p:nvGrpSpPr>
          <p:cNvPr id="139" name="Google Shape;139;p18"/>
          <p:cNvGrpSpPr/>
          <p:nvPr/>
        </p:nvGrpSpPr>
        <p:grpSpPr>
          <a:xfrm>
            <a:off x="10943664" y="-52"/>
            <a:ext cx="1245319" cy="6857697"/>
            <a:chOff x="10950525" y="35050"/>
            <a:chExt cx="1239000" cy="6822900"/>
          </a:xfrm>
        </p:grpSpPr>
        <p:sp>
          <p:nvSpPr>
            <p:cNvPr id="140" name="Google Shape;140;p18"/>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2" name="Rectángulo 1">
            <a:extLst>
              <a:ext uri="{FF2B5EF4-FFF2-40B4-BE49-F238E27FC236}">
                <a16:creationId xmlns:a16="http://schemas.microsoft.com/office/drawing/2014/main" id="{AFA5621F-AD8D-44E9-A7CE-55D627632713}"/>
              </a:ext>
            </a:extLst>
          </p:cNvPr>
          <p:cNvSpPr/>
          <p:nvPr/>
        </p:nvSpPr>
        <p:spPr>
          <a:xfrm>
            <a:off x="2446805" y="653983"/>
            <a:ext cx="6050054" cy="707886"/>
          </a:xfrm>
          <a:prstGeom prst="rect">
            <a:avLst/>
          </a:prstGeom>
        </p:spPr>
        <p:txBody>
          <a:bodyPr wrap="none">
            <a:spAutoFit/>
          </a:bodyPr>
          <a:lstStyle/>
          <a:p>
            <a:pPr algn="ctr"/>
            <a:r>
              <a:rPr lang="es-CO" sz="4000" b="1" dirty="0">
                <a:solidFill>
                  <a:srgbClr val="CC0000"/>
                </a:solidFill>
                <a:latin typeface="Oswald"/>
              </a:rPr>
              <a:t>Principio de Transparencia</a:t>
            </a:r>
          </a:p>
        </p:txBody>
      </p:sp>
      <p:sp>
        <p:nvSpPr>
          <p:cNvPr id="5" name="Rectángulo 4">
            <a:extLst>
              <a:ext uri="{FF2B5EF4-FFF2-40B4-BE49-F238E27FC236}">
                <a16:creationId xmlns:a16="http://schemas.microsoft.com/office/drawing/2014/main" id="{7026F721-9721-4567-9F53-4910F6CE9AE0}"/>
              </a:ext>
            </a:extLst>
          </p:cNvPr>
          <p:cNvSpPr/>
          <p:nvPr/>
        </p:nvSpPr>
        <p:spPr>
          <a:xfrm>
            <a:off x="797859" y="2097360"/>
            <a:ext cx="4572000" cy="28122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5">
            <a:extLst>
              <a:ext uri="{FF2B5EF4-FFF2-40B4-BE49-F238E27FC236}">
                <a16:creationId xmlns:a16="http://schemas.microsoft.com/office/drawing/2014/main" id="{6B3029B1-62C5-4AD3-B025-86186ACCB000}"/>
              </a:ext>
            </a:extLst>
          </p:cNvPr>
          <p:cNvSpPr/>
          <p:nvPr/>
        </p:nvSpPr>
        <p:spPr>
          <a:xfrm>
            <a:off x="785468" y="2105316"/>
            <a:ext cx="4571999" cy="2616101"/>
          </a:xfrm>
          <a:prstGeom prst="rect">
            <a:avLst/>
          </a:prstGeom>
        </p:spPr>
        <p:txBody>
          <a:bodyPr wrap="square">
            <a:spAutoFit/>
          </a:bodyPr>
          <a:lstStyle/>
          <a:p>
            <a:r>
              <a:rPr lang="es-MX" sz="1800" b="1" dirty="0">
                <a:solidFill>
                  <a:srgbClr val="CC0000"/>
                </a:solidFill>
                <a:latin typeface="Oswald"/>
              </a:rPr>
              <a:t>DEFINICIÓN</a:t>
            </a:r>
          </a:p>
          <a:p>
            <a:endParaRPr lang="es-MX" sz="1800" b="1" dirty="0"/>
          </a:p>
          <a:p>
            <a:pPr algn="just"/>
            <a:r>
              <a:rPr lang="es-CO" sz="1600" dirty="0"/>
              <a:t>Principio conforme al cual toda la información en poder de los sujetos obligados definidos en esta ley se presume pública, en consecuencia de lo cual dichos sujetos están en el deber de proporcionar y facilitar el acceso a la misma en los términos más amplios posibles y a través de los medios y procedimientos que al efecto establezca la ley, establecidos en esta ley. </a:t>
            </a:r>
          </a:p>
        </p:txBody>
      </p:sp>
      <p:pic>
        <p:nvPicPr>
          <p:cNvPr id="7" name="Imagen 6">
            <a:extLst>
              <a:ext uri="{FF2B5EF4-FFF2-40B4-BE49-F238E27FC236}">
                <a16:creationId xmlns:a16="http://schemas.microsoft.com/office/drawing/2014/main" id="{30CD45FE-15A7-4C64-8AB2-33657EB587B3}"/>
              </a:ext>
            </a:extLst>
          </p:cNvPr>
          <p:cNvPicPr>
            <a:picLocks noChangeAspect="1"/>
          </p:cNvPicPr>
          <p:nvPr/>
        </p:nvPicPr>
        <p:blipFill>
          <a:blip r:embed="rId5"/>
          <a:stretch>
            <a:fillRect/>
          </a:stretch>
        </p:blipFill>
        <p:spPr>
          <a:xfrm>
            <a:off x="5858370" y="2105316"/>
            <a:ext cx="4596782" cy="2834886"/>
          </a:xfrm>
          <a:prstGeom prst="rect">
            <a:avLst/>
          </a:prstGeom>
        </p:spPr>
      </p:pic>
      <p:sp>
        <p:nvSpPr>
          <p:cNvPr id="9" name="Rectángulo 8">
            <a:extLst>
              <a:ext uri="{FF2B5EF4-FFF2-40B4-BE49-F238E27FC236}">
                <a16:creationId xmlns:a16="http://schemas.microsoft.com/office/drawing/2014/main" id="{5473190A-928B-48B5-8EB8-312D14A2CDEF}"/>
              </a:ext>
            </a:extLst>
          </p:cNvPr>
          <p:cNvSpPr/>
          <p:nvPr/>
        </p:nvSpPr>
        <p:spPr>
          <a:xfrm>
            <a:off x="5992237" y="2217155"/>
            <a:ext cx="4294763" cy="2215991"/>
          </a:xfrm>
          <a:prstGeom prst="rect">
            <a:avLst/>
          </a:prstGeom>
        </p:spPr>
        <p:txBody>
          <a:bodyPr wrap="square">
            <a:spAutoFit/>
          </a:bodyPr>
          <a:lstStyle/>
          <a:p>
            <a:r>
              <a:rPr lang="es-MX" sz="2000" b="1" dirty="0">
                <a:solidFill>
                  <a:srgbClr val="CC0000"/>
                </a:solidFill>
                <a:latin typeface="Oswald"/>
              </a:rPr>
              <a:t>NATURALEZA  JURÍDICA</a:t>
            </a:r>
          </a:p>
          <a:p>
            <a:endParaRPr lang="es-MX" dirty="0">
              <a:solidFill>
                <a:srgbClr val="0A192F"/>
              </a:solidFill>
              <a:latin typeface="Montserrat"/>
            </a:endParaRPr>
          </a:p>
          <a:p>
            <a:endParaRPr lang="es-MX" dirty="0">
              <a:solidFill>
                <a:srgbClr val="0A192F"/>
              </a:solidFill>
              <a:latin typeface="Montserrat"/>
            </a:endParaRPr>
          </a:p>
          <a:p>
            <a:pPr algn="just"/>
            <a:r>
              <a:rPr lang="es-MX" sz="1800" dirty="0"/>
              <a:t>Actúa como un principio rector de la función administrativa y un pilar del Estado Social de Derecho, articulándose con la publicidad y la democracia participativa.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153CAF10-283A-214A-EFAC-5524A56A61C5}"/>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4C858AE0-99CC-41B6-DABC-3129368D1D03}"/>
              </a:ext>
            </a:extLst>
          </p:cNvPr>
          <p:cNvPicPr preferRelativeResize="0"/>
          <p:nvPr/>
        </p:nvPicPr>
        <p:blipFill>
          <a:blip r:embed="rId3">
            <a:alphaModFix/>
          </a:blip>
          <a:stretch>
            <a:fillRect/>
          </a:stretch>
        </p:blipFill>
        <p:spPr>
          <a:xfrm>
            <a:off x="0" y="-89465"/>
            <a:ext cx="12192000" cy="8125975"/>
          </a:xfrm>
          <a:prstGeom prst="rect">
            <a:avLst/>
          </a:prstGeom>
          <a:noFill/>
          <a:ln>
            <a:noFill/>
          </a:ln>
        </p:spPr>
      </p:pic>
      <p:grpSp>
        <p:nvGrpSpPr>
          <p:cNvPr id="139" name="Google Shape;139;p18">
            <a:extLst>
              <a:ext uri="{FF2B5EF4-FFF2-40B4-BE49-F238E27FC236}">
                <a16:creationId xmlns:a16="http://schemas.microsoft.com/office/drawing/2014/main" id="{4442E567-BC38-9962-C8F0-877EE6DA3A4C}"/>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A9611B58-72B2-1D85-424E-1F53725FC0C2}"/>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3062CC4E-CB56-A00A-B9F8-E3FB30703306}"/>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41B608AA-752F-C5DF-60EA-A7C2D26F466E}"/>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2" name="Rectángulo 1">
            <a:extLst>
              <a:ext uri="{FF2B5EF4-FFF2-40B4-BE49-F238E27FC236}">
                <a16:creationId xmlns:a16="http://schemas.microsoft.com/office/drawing/2014/main" id="{AFBA1791-400D-CA5B-77A1-712DF4AB3B9F}"/>
              </a:ext>
            </a:extLst>
          </p:cNvPr>
          <p:cNvSpPr/>
          <p:nvPr/>
        </p:nvSpPr>
        <p:spPr>
          <a:xfrm>
            <a:off x="2614094" y="749626"/>
            <a:ext cx="6050054" cy="707886"/>
          </a:xfrm>
          <a:prstGeom prst="rect">
            <a:avLst/>
          </a:prstGeom>
        </p:spPr>
        <p:txBody>
          <a:bodyPr wrap="none">
            <a:spAutoFit/>
          </a:bodyPr>
          <a:lstStyle/>
          <a:p>
            <a:pPr algn="ctr"/>
            <a:r>
              <a:rPr lang="es-CO" sz="4000" b="1" dirty="0">
                <a:solidFill>
                  <a:srgbClr val="CC0000"/>
                </a:solidFill>
                <a:latin typeface="Oswald"/>
              </a:rPr>
              <a:t>Principio de Transparencia</a:t>
            </a:r>
          </a:p>
        </p:txBody>
      </p:sp>
      <p:sp>
        <p:nvSpPr>
          <p:cNvPr id="5" name="Rectángulo 4">
            <a:extLst>
              <a:ext uri="{FF2B5EF4-FFF2-40B4-BE49-F238E27FC236}">
                <a16:creationId xmlns:a16="http://schemas.microsoft.com/office/drawing/2014/main" id="{F3A96CE9-E098-0756-7D24-35D0036A9E44}"/>
              </a:ext>
            </a:extLst>
          </p:cNvPr>
          <p:cNvSpPr/>
          <p:nvPr/>
        </p:nvSpPr>
        <p:spPr>
          <a:xfrm>
            <a:off x="797859" y="2097360"/>
            <a:ext cx="4572000" cy="28122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5">
            <a:extLst>
              <a:ext uri="{FF2B5EF4-FFF2-40B4-BE49-F238E27FC236}">
                <a16:creationId xmlns:a16="http://schemas.microsoft.com/office/drawing/2014/main" id="{A43D11D4-1978-55C4-5D12-419E62DE2638}"/>
              </a:ext>
            </a:extLst>
          </p:cNvPr>
          <p:cNvSpPr/>
          <p:nvPr/>
        </p:nvSpPr>
        <p:spPr>
          <a:xfrm>
            <a:off x="785468" y="2105316"/>
            <a:ext cx="4571999" cy="2862322"/>
          </a:xfrm>
          <a:prstGeom prst="rect">
            <a:avLst/>
          </a:prstGeom>
        </p:spPr>
        <p:txBody>
          <a:bodyPr wrap="square">
            <a:spAutoFit/>
          </a:bodyPr>
          <a:lstStyle/>
          <a:p>
            <a:r>
              <a:rPr lang="es-MX" sz="1800" b="1" dirty="0">
                <a:solidFill>
                  <a:srgbClr val="CC0000"/>
                </a:solidFill>
                <a:latin typeface="Oswald"/>
              </a:rPr>
              <a:t>SUJETOS OBLIGADOS</a:t>
            </a:r>
          </a:p>
          <a:p>
            <a:endParaRPr lang="es-MX" sz="1800" b="1" dirty="0"/>
          </a:p>
          <a:p>
            <a:pPr marL="285750" indent="-285750" algn="just">
              <a:buFont typeface="Wingdings" panose="05000000000000000000" pitchFamily="2" charset="2"/>
              <a:buChar char="§"/>
            </a:pPr>
            <a:r>
              <a:rPr lang="es-CO" sz="1600" dirty="0"/>
              <a:t>Toda entidad pública</a:t>
            </a:r>
          </a:p>
          <a:p>
            <a:pPr marL="285750" indent="-285750" algn="just">
              <a:buFont typeface="Wingdings" panose="05000000000000000000" pitchFamily="2" charset="2"/>
              <a:buChar char="§"/>
            </a:pPr>
            <a:r>
              <a:rPr lang="es-CO" sz="1600" dirty="0"/>
              <a:t>Los órganos, organismos  y entidades estatales independientes  o autónomos y de control</a:t>
            </a:r>
          </a:p>
          <a:p>
            <a:pPr marL="285750" indent="-285750" algn="just">
              <a:buFont typeface="Wingdings" panose="05000000000000000000" pitchFamily="2" charset="2"/>
              <a:buChar char="§"/>
            </a:pPr>
            <a:r>
              <a:rPr lang="es-CO" sz="1600" dirty="0"/>
              <a:t>Las personas naturales y jurídicas, públicas o privadas (relacionada con la función pública y el desempeño de un servicio público)</a:t>
            </a:r>
          </a:p>
          <a:p>
            <a:pPr algn="just"/>
            <a:endParaRPr lang="es-CO" sz="1600" dirty="0"/>
          </a:p>
        </p:txBody>
      </p:sp>
      <p:pic>
        <p:nvPicPr>
          <p:cNvPr id="7" name="Imagen 6">
            <a:extLst>
              <a:ext uri="{FF2B5EF4-FFF2-40B4-BE49-F238E27FC236}">
                <a16:creationId xmlns:a16="http://schemas.microsoft.com/office/drawing/2014/main" id="{A717A10B-23B4-D58E-D26F-CCAC43656C5B}"/>
              </a:ext>
            </a:extLst>
          </p:cNvPr>
          <p:cNvPicPr>
            <a:picLocks noChangeAspect="1"/>
          </p:cNvPicPr>
          <p:nvPr/>
        </p:nvPicPr>
        <p:blipFill>
          <a:blip r:embed="rId5"/>
          <a:stretch>
            <a:fillRect/>
          </a:stretch>
        </p:blipFill>
        <p:spPr>
          <a:xfrm>
            <a:off x="5858370" y="2105316"/>
            <a:ext cx="4596782" cy="2834886"/>
          </a:xfrm>
          <a:prstGeom prst="rect">
            <a:avLst/>
          </a:prstGeom>
        </p:spPr>
      </p:pic>
      <p:sp>
        <p:nvSpPr>
          <p:cNvPr id="9" name="Rectángulo 8">
            <a:extLst>
              <a:ext uri="{FF2B5EF4-FFF2-40B4-BE49-F238E27FC236}">
                <a16:creationId xmlns:a16="http://schemas.microsoft.com/office/drawing/2014/main" id="{57B11764-B723-A339-A291-AA403F6DBF6F}"/>
              </a:ext>
            </a:extLst>
          </p:cNvPr>
          <p:cNvSpPr/>
          <p:nvPr/>
        </p:nvSpPr>
        <p:spPr>
          <a:xfrm>
            <a:off x="5992237" y="2217155"/>
            <a:ext cx="4294763" cy="2985433"/>
          </a:xfrm>
          <a:prstGeom prst="rect">
            <a:avLst/>
          </a:prstGeom>
        </p:spPr>
        <p:txBody>
          <a:bodyPr wrap="square">
            <a:spAutoFit/>
          </a:bodyPr>
          <a:lstStyle/>
          <a:p>
            <a:r>
              <a:rPr lang="es-MX" sz="2000" b="1" dirty="0">
                <a:solidFill>
                  <a:srgbClr val="FF0000"/>
                </a:solidFill>
                <a:latin typeface="Oswald"/>
              </a:rPr>
              <a:t>SUJETOS OBLIGADOS</a:t>
            </a:r>
          </a:p>
          <a:p>
            <a:endParaRPr lang="es-MX" dirty="0">
              <a:solidFill>
                <a:schemeClr val="tx1"/>
              </a:solidFill>
              <a:latin typeface="Montserrat"/>
            </a:endParaRPr>
          </a:p>
          <a:p>
            <a:pPr algn="just"/>
            <a:r>
              <a:rPr lang="es-MX" dirty="0">
                <a:solidFill>
                  <a:schemeClr val="tx2">
                    <a:lumMod val="10000"/>
                  </a:schemeClr>
                </a:solidFill>
                <a:latin typeface="Montserrat" panose="00000500000000000000" pitchFamily="2" charset="0"/>
              </a:rPr>
              <a:t>Los partidos o movimientos políticos y los grupos significativos de ciudadanos. </a:t>
            </a:r>
          </a:p>
          <a:p>
            <a:pPr algn="just"/>
            <a:endParaRPr lang="es-MX" dirty="0">
              <a:solidFill>
                <a:schemeClr val="tx2">
                  <a:lumMod val="10000"/>
                </a:schemeClr>
              </a:solidFill>
              <a:latin typeface="Montserrat" panose="00000500000000000000" pitchFamily="2" charset="0"/>
            </a:endParaRPr>
          </a:p>
          <a:p>
            <a:pPr algn="just"/>
            <a:r>
              <a:rPr lang="es-MX" dirty="0">
                <a:solidFill>
                  <a:schemeClr val="tx2">
                    <a:lumMod val="10000"/>
                  </a:schemeClr>
                </a:solidFill>
                <a:latin typeface="Montserrat" panose="00000500000000000000" pitchFamily="2" charset="0"/>
              </a:rPr>
              <a:t>Las entidades que administran instituciones parafiscales, fondos o recursos públicos.</a:t>
            </a:r>
          </a:p>
          <a:p>
            <a:pPr algn="just"/>
            <a:endParaRPr lang="es-MX" dirty="0">
              <a:solidFill>
                <a:schemeClr val="tx2">
                  <a:lumMod val="10000"/>
                </a:schemeClr>
              </a:solidFill>
              <a:latin typeface="Montserrat" panose="00000500000000000000" pitchFamily="2" charset="0"/>
            </a:endParaRPr>
          </a:p>
          <a:p>
            <a:pPr algn="just"/>
            <a:r>
              <a:rPr lang="es-MX" dirty="0">
                <a:solidFill>
                  <a:schemeClr val="tx2">
                    <a:lumMod val="10000"/>
                  </a:schemeClr>
                </a:solidFill>
                <a:latin typeface="Montserrat" panose="00000500000000000000" pitchFamily="2" charset="0"/>
              </a:rPr>
              <a:t>Las Personas naturales y jurídicas que reciban o intermedien fondos o beneficios públicos territoriales y nacionales.</a:t>
            </a:r>
          </a:p>
          <a:p>
            <a:pPr algn="just"/>
            <a:r>
              <a:rPr lang="es-MX" dirty="0">
                <a:solidFill>
                  <a:schemeClr val="tx1"/>
                </a:solidFill>
                <a:latin typeface="Montserrat"/>
              </a:rPr>
              <a:t> </a:t>
            </a:r>
          </a:p>
          <a:p>
            <a:endParaRPr lang="es-MX" dirty="0">
              <a:solidFill>
                <a:srgbClr val="0A192F"/>
              </a:solidFill>
              <a:latin typeface="Montserrat"/>
            </a:endParaRPr>
          </a:p>
        </p:txBody>
      </p:sp>
    </p:spTree>
    <p:extLst>
      <p:ext uri="{BB962C8B-B14F-4D97-AF65-F5344CB8AC3E}">
        <p14:creationId xmlns:p14="http://schemas.microsoft.com/office/powerpoint/2010/main" val="3557784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18"/>
          <p:cNvPicPr preferRelativeResize="0"/>
          <p:nvPr/>
        </p:nvPicPr>
        <p:blipFill>
          <a:blip r:embed="rId3">
            <a:alphaModFix/>
          </a:blip>
          <a:stretch>
            <a:fillRect/>
          </a:stretch>
        </p:blipFill>
        <p:spPr>
          <a:xfrm>
            <a:off x="-246888" y="-521260"/>
            <a:ext cx="12192000" cy="8125975"/>
          </a:xfrm>
          <a:prstGeom prst="rect">
            <a:avLst/>
          </a:prstGeom>
          <a:noFill/>
          <a:ln>
            <a:noFill/>
          </a:ln>
        </p:spPr>
      </p:pic>
      <p:grpSp>
        <p:nvGrpSpPr>
          <p:cNvPr id="139" name="Google Shape;139;p18"/>
          <p:cNvGrpSpPr/>
          <p:nvPr/>
        </p:nvGrpSpPr>
        <p:grpSpPr>
          <a:xfrm>
            <a:off x="10943664" y="-52"/>
            <a:ext cx="1245319" cy="6857697"/>
            <a:chOff x="10950525" y="35050"/>
            <a:chExt cx="1239000" cy="6822900"/>
          </a:xfrm>
        </p:grpSpPr>
        <p:sp>
          <p:nvSpPr>
            <p:cNvPr id="140" name="Google Shape;140;p18"/>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2" name="Rectángulo 1">
            <a:extLst>
              <a:ext uri="{FF2B5EF4-FFF2-40B4-BE49-F238E27FC236}">
                <a16:creationId xmlns:a16="http://schemas.microsoft.com/office/drawing/2014/main" id="{AFA5621F-AD8D-44E9-A7CE-55D627632713}"/>
              </a:ext>
            </a:extLst>
          </p:cNvPr>
          <p:cNvSpPr/>
          <p:nvPr/>
        </p:nvSpPr>
        <p:spPr>
          <a:xfrm>
            <a:off x="387782" y="531912"/>
            <a:ext cx="7705956" cy="707886"/>
          </a:xfrm>
          <a:prstGeom prst="rect">
            <a:avLst/>
          </a:prstGeom>
        </p:spPr>
        <p:txBody>
          <a:bodyPr wrap="none">
            <a:spAutoFit/>
          </a:bodyPr>
          <a:lstStyle/>
          <a:p>
            <a:r>
              <a:rPr lang="es-MX" sz="4000" b="1" dirty="0">
                <a:solidFill>
                  <a:srgbClr val="CC0000"/>
                </a:solidFill>
                <a:latin typeface="Oswald"/>
              </a:rPr>
              <a:t>Derecho de Acceso a la Información</a:t>
            </a:r>
          </a:p>
        </p:txBody>
      </p:sp>
      <p:sp>
        <p:nvSpPr>
          <p:cNvPr id="9" name="Rectángulo 8">
            <a:extLst>
              <a:ext uri="{FF2B5EF4-FFF2-40B4-BE49-F238E27FC236}">
                <a16:creationId xmlns:a16="http://schemas.microsoft.com/office/drawing/2014/main" id="{5473190A-928B-48B5-8EB8-312D14A2CDEF}"/>
              </a:ext>
            </a:extLst>
          </p:cNvPr>
          <p:cNvSpPr/>
          <p:nvPr/>
        </p:nvSpPr>
        <p:spPr>
          <a:xfrm>
            <a:off x="5128240" y="1753909"/>
            <a:ext cx="6140217" cy="3262432"/>
          </a:xfrm>
          <a:prstGeom prst="rect">
            <a:avLst/>
          </a:prstGeom>
        </p:spPr>
        <p:txBody>
          <a:bodyPr wrap="square">
            <a:spAutoFit/>
          </a:bodyPr>
          <a:lstStyle/>
          <a:p>
            <a:endParaRPr lang="es-MX" dirty="0">
              <a:solidFill>
                <a:srgbClr val="0A192F"/>
              </a:solidFill>
              <a:latin typeface="Montserrat"/>
            </a:endParaRPr>
          </a:p>
          <a:p>
            <a:endParaRPr lang="es-MX" dirty="0">
              <a:solidFill>
                <a:srgbClr val="0A192F"/>
              </a:solidFill>
              <a:latin typeface="Montserrat"/>
            </a:endParaRPr>
          </a:p>
          <a:p>
            <a:r>
              <a:rPr lang="es-MX" sz="2000" b="1" dirty="0">
                <a:solidFill>
                  <a:srgbClr val="CC0000"/>
                </a:solidFill>
                <a:latin typeface="Oswald"/>
              </a:rPr>
              <a:t>EMPODERAMIENTO CIUDADANO</a:t>
            </a:r>
          </a:p>
          <a:p>
            <a:endParaRPr lang="es-MX" b="1" dirty="0"/>
          </a:p>
          <a:p>
            <a:pPr algn="just"/>
            <a:r>
              <a:rPr lang="es-MX" sz="1800" dirty="0"/>
              <a:t>El acceso a la información es un derecho fundamental que permite a las personas conocer la gestión pública, facilitando el control social y la vigilancia sobre los recursos del Estado.</a:t>
            </a:r>
          </a:p>
          <a:p>
            <a:pPr algn="just"/>
            <a:endParaRPr lang="es-MX" sz="1800" dirty="0"/>
          </a:p>
          <a:p>
            <a:pPr algn="just"/>
            <a:r>
              <a:rPr lang="es-MX" sz="1800" dirty="0"/>
              <a:t>Su ejercicio es vital para la transparencia gubernamental y la prevención de actos de corrupción en los diferentes niveles de la administración.</a:t>
            </a:r>
          </a:p>
        </p:txBody>
      </p:sp>
      <p:pic>
        <p:nvPicPr>
          <p:cNvPr id="3" name="Imagen 2">
            <a:extLst>
              <a:ext uri="{FF2B5EF4-FFF2-40B4-BE49-F238E27FC236}">
                <a16:creationId xmlns:a16="http://schemas.microsoft.com/office/drawing/2014/main" id="{66001150-048F-400A-989B-F3F0764657A4}"/>
              </a:ext>
            </a:extLst>
          </p:cNvPr>
          <p:cNvPicPr>
            <a:picLocks noChangeAspect="1"/>
          </p:cNvPicPr>
          <p:nvPr/>
        </p:nvPicPr>
        <p:blipFill rotWithShape="1">
          <a:blip r:embed="rId5"/>
          <a:srcRect l="6564" t="8639" r="12866" b="4293"/>
          <a:stretch/>
        </p:blipFill>
        <p:spPr>
          <a:xfrm>
            <a:off x="667511" y="1572767"/>
            <a:ext cx="4014217" cy="4080837"/>
          </a:xfrm>
          <a:prstGeom prst="rect">
            <a:avLst/>
          </a:prstGeom>
        </p:spPr>
      </p:pic>
    </p:spTree>
    <p:extLst>
      <p:ext uri="{BB962C8B-B14F-4D97-AF65-F5344CB8AC3E}">
        <p14:creationId xmlns:p14="http://schemas.microsoft.com/office/powerpoint/2010/main" val="2450576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AC5C0530-C40B-C2F1-96F8-E92D8D44B973}"/>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DFDF2DA7-1FEE-E629-0A02-ABF07A2A93C4}"/>
              </a:ext>
            </a:extLst>
          </p:cNvPr>
          <p:cNvPicPr preferRelativeResize="0"/>
          <p:nvPr/>
        </p:nvPicPr>
        <p:blipFill>
          <a:blip r:embed="rId3">
            <a:alphaModFix/>
          </a:blip>
          <a:stretch>
            <a:fillRect/>
          </a:stretch>
        </p:blipFill>
        <p:spPr>
          <a:xfrm>
            <a:off x="-42627" y="-243049"/>
            <a:ext cx="12192000" cy="8125975"/>
          </a:xfrm>
          <a:prstGeom prst="rect">
            <a:avLst/>
          </a:prstGeom>
          <a:noFill/>
          <a:ln>
            <a:noFill/>
          </a:ln>
        </p:spPr>
      </p:pic>
      <p:grpSp>
        <p:nvGrpSpPr>
          <p:cNvPr id="139" name="Google Shape;139;p18">
            <a:extLst>
              <a:ext uri="{FF2B5EF4-FFF2-40B4-BE49-F238E27FC236}">
                <a16:creationId xmlns:a16="http://schemas.microsoft.com/office/drawing/2014/main" id="{78552030-70A6-8F5B-830B-726525B7F4D5}"/>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CA2BDA55-92BA-8549-4E7E-291C81A1549B}"/>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603834D5-C30F-4713-AEA6-AD75C4C61D0B}"/>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34FC120C-5855-A053-21BF-3B2FA97AF0A8}"/>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144" name="Google Shape;144;p18">
            <a:extLst>
              <a:ext uri="{FF2B5EF4-FFF2-40B4-BE49-F238E27FC236}">
                <a16:creationId xmlns:a16="http://schemas.microsoft.com/office/drawing/2014/main" id="{C6819B45-2B0E-BBAC-C673-20C70FD80BA1}"/>
              </a:ext>
            </a:extLst>
          </p:cNvPr>
          <p:cNvSpPr txBox="1"/>
          <p:nvPr/>
        </p:nvSpPr>
        <p:spPr>
          <a:xfrm>
            <a:off x="82062" y="122597"/>
            <a:ext cx="10877501" cy="4819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s-CO" sz="4000" b="1" dirty="0">
                <a:solidFill>
                  <a:srgbClr val="CC0000"/>
                </a:solidFill>
                <a:latin typeface="Oswald"/>
                <a:sym typeface="Lexend Deca"/>
              </a:rPr>
              <a:t>Marco Normativo </a:t>
            </a:r>
          </a:p>
        </p:txBody>
      </p:sp>
      <p:sp>
        <p:nvSpPr>
          <p:cNvPr id="3" name="CuadroTexto 2">
            <a:extLst>
              <a:ext uri="{FF2B5EF4-FFF2-40B4-BE49-F238E27FC236}">
                <a16:creationId xmlns:a16="http://schemas.microsoft.com/office/drawing/2014/main" id="{4141A20F-1259-531F-39A2-A298862F8235}"/>
              </a:ext>
            </a:extLst>
          </p:cNvPr>
          <p:cNvSpPr txBox="1"/>
          <p:nvPr/>
        </p:nvSpPr>
        <p:spPr>
          <a:xfrm>
            <a:off x="42627" y="826093"/>
            <a:ext cx="6734774" cy="6463308"/>
          </a:xfrm>
          <a:prstGeom prst="rect">
            <a:avLst/>
          </a:prstGeom>
          <a:noFill/>
        </p:spPr>
        <p:txBody>
          <a:bodyPr wrap="square">
            <a:spAutoFit/>
          </a:bodyPr>
          <a:lstStyle/>
          <a:p>
            <a:pPr algn="just"/>
            <a:r>
              <a:rPr lang="es-CO" sz="1800" dirty="0"/>
              <a:t>El derecho de acceso a la información pública en Colombia encuentra su principal sustento en el artículo 74 de la Constitución Política, que establece que: "</a:t>
            </a:r>
            <a:r>
              <a:rPr lang="es-CO" sz="1800" i="1" dirty="0"/>
              <a:t>todas las personas tienen derecho a acceder a los documentos públicos salvo los casos    que establezca la ley</a:t>
            </a:r>
            <a:r>
              <a:rPr lang="es-CO" sz="1800" dirty="0"/>
              <a:t>". </a:t>
            </a:r>
          </a:p>
          <a:p>
            <a:pPr algn="just"/>
            <a:endParaRPr lang="es-CO" sz="1800" dirty="0"/>
          </a:p>
          <a:p>
            <a:pPr algn="just"/>
            <a:r>
              <a:rPr lang="es-CO" sz="1800" dirty="0"/>
              <a:t>Sin embargo, el avance más significativo se dio con la promulgación de la </a:t>
            </a:r>
            <a:r>
              <a:rPr lang="es-CO" sz="1800" b="1" dirty="0"/>
              <a:t>Ley 1712 de 2014</a:t>
            </a:r>
            <a:r>
              <a:rPr lang="es-CO" sz="1800" dirty="0"/>
              <a:t>, conocida como la Ley de Transparencia y del Derecho de Acceso a la Información Pública Nacional. </a:t>
            </a:r>
          </a:p>
          <a:p>
            <a:pPr algn="just"/>
            <a:endParaRPr lang="es-MX" sz="1800" dirty="0"/>
          </a:p>
          <a:p>
            <a:pPr algn="just"/>
            <a:r>
              <a:rPr lang="es-MX" sz="1800" b="1" dirty="0"/>
              <a:t>Su ámbito de Aplicación</a:t>
            </a:r>
            <a:r>
              <a:rPr lang="es-MX" sz="1800" dirty="0"/>
              <a:t>: Entidades públicas, órganos autónomos y particulares que cumplen funciones públicas.</a:t>
            </a:r>
          </a:p>
          <a:p>
            <a:pPr algn="just"/>
            <a:endParaRPr lang="es-MX" sz="1800" dirty="0"/>
          </a:p>
          <a:p>
            <a:pPr algn="just"/>
            <a:r>
              <a:rPr lang="es-MX" sz="1800" b="1" dirty="0"/>
              <a:t>Publicidad Activa</a:t>
            </a:r>
            <a:r>
              <a:rPr lang="es-MX" sz="1800" dirty="0"/>
              <a:t>: Obligación de publicar información de oficio sin necesidad de solicitud previa.</a:t>
            </a:r>
          </a:p>
          <a:p>
            <a:pPr algn="just"/>
            <a:endParaRPr lang="es-MX" sz="1800" dirty="0"/>
          </a:p>
          <a:p>
            <a:pPr algn="just"/>
            <a:r>
              <a:rPr lang="es-MX" sz="1800" b="1" dirty="0"/>
              <a:t>Publicidad Pasiva: </a:t>
            </a:r>
            <a:r>
              <a:rPr lang="es-MX" sz="1800" dirty="0"/>
              <a:t>Deber de responder de manera oportuna y veraz a las solicitudes ciudadanas.</a:t>
            </a:r>
          </a:p>
          <a:p>
            <a:pPr algn="just"/>
            <a:endParaRPr lang="es-MX" sz="1800" dirty="0"/>
          </a:p>
          <a:p>
            <a:pPr algn="just"/>
            <a:r>
              <a:rPr lang="es-MX" sz="1800" b="1" dirty="0"/>
              <a:t>Transparencia Proactiva:</a:t>
            </a:r>
            <a:r>
              <a:rPr lang="es-MX" sz="1800" dirty="0"/>
              <a:t> Promover el acceso a la información en formatos abiertos y accesibles</a:t>
            </a:r>
          </a:p>
          <a:p>
            <a:pPr algn="just"/>
            <a:endParaRPr lang="es-CO" sz="1800" dirty="0"/>
          </a:p>
        </p:txBody>
      </p:sp>
      <p:pic>
        <p:nvPicPr>
          <p:cNvPr id="2" name="Imagen 1">
            <a:extLst>
              <a:ext uri="{FF2B5EF4-FFF2-40B4-BE49-F238E27FC236}">
                <a16:creationId xmlns:a16="http://schemas.microsoft.com/office/drawing/2014/main" id="{CF9E05BC-A0B4-4E08-A657-ACDD2F360EF3}"/>
              </a:ext>
            </a:extLst>
          </p:cNvPr>
          <p:cNvPicPr>
            <a:picLocks noChangeAspect="1"/>
          </p:cNvPicPr>
          <p:nvPr/>
        </p:nvPicPr>
        <p:blipFill rotWithShape="1">
          <a:blip r:embed="rId5"/>
          <a:srcRect l="3944" t="16135" r="6863" b="5134"/>
          <a:stretch/>
        </p:blipFill>
        <p:spPr>
          <a:xfrm>
            <a:off x="7478486" y="1905875"/>
            <a:ext cx="3969802" cy="3337560"/>
          </a:xfrm>
          <a:prstGeom prst="rect">
            <a:avLst/>
          </a:prstGeom>
        </p:spPr>
      </p:pic>
    </p:spTree>
    <p:extLst>
      <p:ext uri="{BB962C8B-B14F-4D97-AF65-F5344CB8AC3E}">
        <p14:creationId xmlns:p14="http://schemas.microsoft.com/office/powerpoint/2010/main" val="2878072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3ECDF0DD-DC85-8ACB-45D0-214EF7146266}"/>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833EFE5A-8CA2-6B16-9C9F-B3D4B0A78C52}"/>
              </a:ext>
            </a:extLst>
          </p:cNvPr>
          <p:cNvPicPr preferRelativeResize="0"/>
          <p:nvPr/>
        </p:nvPicPr>
        <p:blipFill>
          <a:blip r:embed="rId3">
            <a:alphaModFix/>
          </a:blip>
          <a:stretch>
            <a:fillRect/>
          </a:stretch>
        </p:blipFill>
        <p:spPr>
          <a:xfrm>
            <a:off x="-82062" y="-124177"/>
            <a:ext cx="12192000" cy="8125975"/>
          </a:xfrm>
          <a:prstGeom prst="rect">
            <a:avLst/>
          </a:prstGeom>
          <a:noFill/>
          <a:ln>
            <a:noFill/>
          </a:ln>
        </p:spPr>
      </p:pic>
      <p:grpSp>
        <p:nvGrpSpPr>
          <p:cNvPr id="139" name="Google Shape;139;p18">
            <a:extLst>
              <a:ext uri="{FF2B5EF4-FFF2-40B4-BE49-F238E27FC236}">
                <a16:creationId xmlns:a16="http://schemas.microsoft.com/office/drawing/2014/main" id="{36FC19B7-A60E-D6E5-6B2A-A3161DA2DD23}"/>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0E056816-97AD-B89B-D0C4-466199C066C3}"/>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117987D8-07F5-ACB6-E06C-FF029C0A7A42}"/>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E69A8AB3-6887-DBF1-514C-E5A27AAD40A0}"/>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144" name="Google Shape;144;p18">
            <a:extLst>
              <a:ext uri="{FF2B5EF4-FFF2-40B4-BE49-F238E27FC236}">
                <a16:creationId xmlns:a16="http://schemas.microsoft.com/office/drawing/2014/main" id="{1CFD2CF5-8EFF-8E4A-2429-FDB198519F95}"/>
              </a:ext>
            </a:extLst>
          </p:cNvPr>
          <p:cNvSpPr txBox="1"/>
          <p:nvPr/>
        </p:nvSpPr>
        <p:spPr>
          <a:xfrm>
            <a:off x="4948517" y="1019400"/>
            <a:ext cx="6320118" cy="48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lang="es-CO" sz="2000" dirty="0">
              <a:solidFill>
                <a:schemeClr val="dk1"/>
              </a:solidFill>
              <a:latin typeface="Lexend Deca"/>
              <a:ea typeface="Lexend Deca"/>
              <a:cs typeface="Lexend Deca"/>
              <a:sym typeface="Lexend Deca"/>
            </a:endParaRPr>
          </a:p>
          <a:p>
            <a:pPr algn="just"/>
            <a:r>
              <a:rPr lang="es-CO" sz="4000" b="1" dirty="0">
                <a:solidFill>
                  <a:srgbClr val="CC0000"/>
                </a:solidFill>
                <a:latin typeface="Oswald"/>
                <a:sym typeface="Lexend Deca"/>
              </a:rPr>
              <a:t>¿ Cuál es su importancia? </a:t>
            </a:r>
          </a:p>
          <a:p>
            <a:pPr marL="0" lvl="0" indent="0" algn="just" rtl="0">
              <a:spcBef>
                <a:spcPts val="0"/>
              </a:spcBef>
              <a:spcAft>
                <a:spcPts val="0"/>
              </a:spcAft>
              <a:buNone/>
            </a:pPr>
            <a:endParaRPr lang="es-CO" sz="2000" dirty="0">
              <a:solidFill>
                <a:schemeClr val="dk1"/>
              </a:solidFill>
              <a:latin typeface="Lexend Deca"/>
              <a:ea typeface="Lexend Deca"/>
              <a:cs typeface="Lexend Deca"/>
              <a:sym typeface="Lexend Deca"/>
            </a:endParaRPr>
          </a:p>
          <a:p>
            <a:pPr marL="514350" lvl="0" indent="-514350" rtl="0">
              <a:spcBef>
                <a:spcPts val="0"/>
              </a:spcBef>
              <a:spcAft>
                <a:spcPts val="0"/>
              </a:spcAft>
              <a:buAutoNum type="arabicPeriod"/>
            </a:pPr>
            <a:r>
              <a:rPr lang="es-CO" sz="1800" dirty="0">
                <a:sym typeface="Lexend Deca"/>
              </a:rPr>
              <a:t>Fiscaliza la gestión publica </a:t>
            </a:r>
          </a:p>
          <a:p>
            <a:pPr marL="514350" lvl="0" indent="-514350" rtl="0">
              <a:spcBef>
                <a:spcPts val="0"/>
              </a:spcBef>
              <a:spcAft>
                <a:spcPts val="0"/>
              </a:spcAft>
              <a:buAutoNum type="arabicPeriod"/>
            </a:pPr>
            <a:r>
              <a:rPr lang="es-CO" sz="1800" dirty="0">
                <a:sym typeface="Lexend Deca"/>
              </a:rPr>
              <a:t>Identificar Irregularidades </a:t>
            </a:r>
          </a:p>
          <a:p>
            <a:pPr marL="514350" lvl="0" indent="-514350" rtl="0">
              <a:spcBef>
                <a:spcPts val="0"/>
              </a:spcBef>
              <a:spcAft>
                <a:spcPts val="0"/>
              </a:spcAft>
              <a:buAutoNum type="arabicPeriod"/>
            </a:pPr>
            <a:r>
              <a:rPr lang="es-CO" sz="1800" dirty="0">
                <a:sym typeface="Lexend Deca"/>
              </a:rPr>
              <a:t>Participar en el Control Social </a:t>
            </a:r>
          </a:p>
          <a:p>
            <a:pPr marL="514350" indent="-514350">
              <a:buFont typeface="Arial"/>
              <a:buAutoNum type="arabicPeriod"/>
            </a:pPr>
            <a:r>
              <a:rPr lang="es-CO" sz="1800" dirty="0">
                <a:sym typeface="Lexend Deca"/>
              </a:rPr>
              <a:t>Rendición de cuentas</a:t>
            </a:r>
          </a:p>
          <a:p>
            <a:pPr marL="514350" indent="-514350">
              <a:buFont typeface="Arial"/>
              <a:buAutoNum type="arabicPeriod"/>
            </a:pPr>
            <a:r>
              <a:rPr lang="es-CO" sz="1800" dirty="0">
                <a:sym typeface="Lexend Deca"/>
              </a:rPr>
              <a:t>Fomento de la confianza en las instituciones </a:t>
            </a:r>
          </a:p>
          <a:p>
            <a:pPr marL="514350" indent="-514350">
              <a:buFont typeface="Arial"/>
              <a:buAutoNum type="arabicPeriod"/>
            </a:pPr>
            <a:r>
              <a:rPr lang="es-CO" sz="1800" dirty="0">
                <a:sym typeface="Lexend Deca"/>
              </a:rPr>
              <a:t>Prevención de la corrupción</a:t>
            </a:r>
          </a:p>
          <a:p>
            <a:pPr marL="514350" indent="-514350">
              <a:buFont typeface="Arial"/>
              <a:buAutoNum type="arabicPeriod"/>
            </a:pPr>
            <a:r>
              <a:rPr lang="es-CO" sz="1800" dirty="0">
                <a:sym typeface="Lexend Deca"/>
              </a:rPr>
              <a:t>Mejora de la toma de decisiones</a:t>
            </a:r>
          </a:p>
          <a:p>
            <a:pPr marL="514350" indent="-514350">
              <a:buFont typeface="Arial"/>
              <a:buAutoNum type="arabicPeriod"/>
            </a:pPr>
            <a:r>
              <a:rPr lang="es-CO" sz="1800" dirty="0">
                <a:sym typeface="Lexend Deca"/>
              </a:rPr>
              <a:t>Fortalecimiento de la democracia</a:t>
            </a:r>
            <a:endParaRPr sz="1800" dirty="0">
              <a:sym typeface="Lexend Deca"/>
            </a:endParaRPr>
          </a:p>
        </p:txBody>
      </p:sp>
      <p:pic>
        <p:nvPicPr>
          <p:cNvPr id="2" name="Imagen 1">
            <a:extLst>
              <a:ext uri="{FF2B5EF4-FFF2-40B4-BE49-F238E27FC236}">
                <a16:creationId xmlns:a16="http://schemas.microsoft.com/office/drawing/2014/main" id="{FC89D894-0479-4E38-A85D-391A15AB09E1}"/>
              </a:ext>
            </a:extLst>
          </p:cNvPr>
          <p:cNvPicPr>
            <a:picLocks noChangeAspect="1"/>
          </p:cNvPicPr>
          <p:nvPr/>
        </p:nvPicPr>
        <p:blipFill>
          <a:blip r:embed="rId5"/>
          <a:stretch>
            <a:fillRect/>
          </a:stretch>
        </p:blipFill>
        <p:spPr>
          <a:xfrm>
            <a:off x="1122269" y="1343490"/>
            <a:ext cx="3485590" cy="3368681"/>
          </a:xfrm>
          <a:prstGeom prst="rect">
            <a:avLst/>
          </a:prstGeom>
        </p:spPr>
      </p:pic>
    </p:spTree>
    <p:extLst>
      <p:ext uri="{BB962C8B-B14F-4D97-AF65-F5344CB8AC3E}">
        <p14:creationId xmlns:p14="http://schemas.microsoft.com/office/powerpoint/2010/main" val="31001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1E4871B8-1FB0-C868-AE39-3C6AE690E1F7}"/>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311BBC96-6AB1-8669-AD54-2AD746FE6EB9}"/>
              </a:ext>
            </a:extLst>
          </p:cNvPr>
          <p:cNvPicPr preferRelativeResize="0"/>
          <p:nvPr/>
        </p:nvPicPr>
        <p:blipFill>
          <a:blip r:embed="rId3">
            <a:alphaModFix/>
          </a:blip>
          <a:stretch>
            <a:fillRect/>
          </a:stretch>
        </p:blipFill>
        <p:spPr>
          <a:xfrm>
            <a:off x="-82062" y="-169001"/>
            <a:ext cx="12192000" cy="8125975"/>
          </a:xfrm>
          <a:prstGeom prst="rect">
            <a:avLst/>
          </a:prstGeom>
          <a:noFill/>
          <a:ln>
            <a:noFill/>
          </a:ln>
        </p:spPr>
      </p:pic>
      <p:grpSp>
        <p:nvGrpSpPr>
          <p:cNvPr id="139" name="Google Shape;139;p18">
            <a:extLst>
              <a:ext uri="{FF2B5EF4-FFF2-40B4-BE49-F238E27FC236}">
                <a16:creationId xmlns:a16="http://schemas.microsoft.com/office/drawing/2014/main" id="{F4DEE695-35C7-CF8B-0319-DAA41D45C417}"/>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0467095B-8CA4-43D9-A9DB-42F20C04A414}"/>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181D3F41-2339-F257-7CB6-7F3832E60D4B}"/>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82903ECD-5E72-47EA-B7B1-8D87C6ACD03C}"/>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144" name="Google Shape;144;p18">
            <a:extLst>
              <a:ext uri="{FF2B5EF4-FFF2-40B4-BE49-F238E27FC236}">
                <a16:creationId xmlns:a16="http://schemas.microsoft.com/office/drawing/2014/main" id="{DF566D93-4A5F-05F7-5149-BDAAE10487B5}"/>
              </a:ext>
            </a:extLst>
          </p:cNvPr>
          <p:cNvSpPr txBox="1"/>
          <p:nvPr/>
        </p:nvSpPr>
        <p:spPr>
          <a:xfrm>
            <a:off x="318923" y="2151013"/>
            <a:ext cx="6452977" cy="3317458"/>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lang="es-CO" sz="2800" dirty="0">
              <a:solidFill>
                <a:schemeClr val="dk1"/>
              </a:solidFill>
              <a:latin typeface="Lexend Deca"/>
              <a:sym typeface="Lexend Deca"/>
            </a:endParaRPr>
          </a:p>
          <a:p>
            <a:pPr marL="514350" lvl="0" indent="-514350" algn="just" rtl="0">
              <a:spcBef>
                <a:spcPts val="0"/>
              </a:spcBef>
              <a:spcAft>
                <a:spcPts val="0"/>
              </a:spcAft>
              <a:buAutoNum type="arabicPeriod"/>
            </a:pPr>
            <a:r>
              <a:rPr lang="es-CO" sz="1800" dirty="0">
                <a:sym typeface="Lexend Deca"/>
              </a:rPr>
              <a:t>Resistencia al cambio</a:t>
            </a:r>
          </a:p>
          <a:p>
            <a:pPr marL="514350" lvl="0" indent="-514350" algn="just" rtl="0">
              <a:spcBef>
                <a:spcPts val="0"/>
              </a:spcBef>
              <a:spcAft>
                <a:spcPts val="0"/>
              </a:spcAft>
              <a:buAutoNum type="arabicPeriod"/>
            </a:pPr>
            <a:r>
              <a:rPr lang="es-CO" sz="1800" dirty="0">
                <a:sym typeface="Lexend Deca"/>
              </a:rPr>
              <a:t>Falta de conocimiento del ciudadano </a:t>
            </a:r>
          </a:p>
          <a:p>
            <a:pPr marL="514350" lvl="0" indent="-514350" algn="just" rtl="0">
              <a:spcBef>
                <a:spcPts val="0"/>
              </a:spcBef>
              <a:spcAft>
                <a:spcPts val="0"/>
              </a:spcAft>
              <a:buAutoNum type="arabicPeriod"/>
            </a:pPr>
            <a:r>
              <a:rPr lang="es-CO" sz="1800" dirty="0">
                <a:sym typeface="Lexend Deca"/>
              </a:rPr>
              <a:t>Complejidad de la información- información dispersa o desactualizada </a:t>
            </a:r>
          </a:p>
          <a:p>
            <a:pPr marL="514350" lvl="0" indent="-514350" algn="just" rtl="0">
              <a:spcBef>
                <a:spcPts val="0"/>
              </a:spcBef>
              <a:spcAft>
                <a:spcPts val="0"/>
              </a:spcAft>
              <a:buAutoNum type="arabicPeriod"/>
            </a:pPr>
            <a:r>
              <a:rPr lang="es-CO" sz="1800" dirty="0">
                <a:sym typeface="Lexend Deca"/>
              </a:rPr>
              <a:t>Falta de recursos- brecha digital </a:t>
            </a:r>
          </a:p>
        </p:txBody>
      </p:sp>
      <p:sp>
        <p:nvSpPr>
          <p:cNvPr id="3" name="CuadroTexto 2">
            <a:extLst>
              <a:ext uri="{FF2B5EF4-FFF2-40B4-BE49-F238E27FC236}">
                <a16:creationId xmlns:a16="http://schemas.microsoft.com/office/drawing/2014/main" id="{93717B66-52D6-0BE4-8211-B93B4F641506}"/>
              </a:ext>
            </a:extLst>
          </p:cNvPr>
          <p:cNvSpPr txBox="1"/>
          <p:nvPr/>
        </p:nvSpPr>
        <p:spPr>
          <a:xfrm>
            <a:off x="82062" y="342742"/>
            <a:ext cx="10967380" cy="707886"/>
          </a:xfrm>
          <a:prstGeom prst="rect">
            <a:avLst/>
          </a:prstGeom>
          <a:noFill/>
        </p:spPr>
        <p:txBody>
          <a:bodyPr wrap="square">
            <a:spAutoFit/>
          </a:bodyPr>
          <a:lstStyle/>
          <a:p>
            <a:r>
              <a:rPr lang="es-CO" sz="4000" b="1" dirty="0">
                <a:solidFill>
                  <a:srgbClr val="CC0000"/>
                </a:solidFill>
                <a:latin typeface="Oswald"/>
              </a:rPr>
              <a:t>Desafíos que enfrenta la transparencia </a:t>
            </a:r>
          </a:p>
        </p:txBody>
      </p:sp>
      <p:pic>
        <p:nvPicPr>
          <p:cNvPr id="2" name="Imagen 1">
            <a:extLst>
              <a:ext uri="{FF2B5EF4-FFF2-40B4-BE49-F238E27FC236}">
                <a16:creationId xmlns:a16="http://schemas.microsoft.com/office/drawing/2014/main" id="{23EC3F71-1266-4890-8A22-55691D09D6A7}"/>
              </a:ext>
            </a:extLst>
          </p:cNvPr>
          <p:cNvPicPr>
            <a:picLocks noChangeAspect="1"/>
          </p:cNvPicPr>
          <p:nvPr/>
        </p:nvPicPr>
        <p:blipFill>
          <a:blip r:embed="rId5"/>
          <a:stretch>
            <a:fillRect/>
          </a:stretch>
        </p:blipFill>
        <p:spPr>
          <a:xfrm>
            <a:off x="7172885" y="1782523"/>
            <a:ext cx="3486150" cy="3425971"/>
          </a:xfrm>
          <a:prstGeom prst="rect">
            <a:avLst/>
          </a:prstGeom>
        </p:spPr>
      </p:pic>
    </p:spTree>
    <p:extLst>
      <p:ext uri="{BB962C8B-B14F-4D97-AF65-F5344CB8AC3E}">
        <p14:creationId xmlns:p14="http://schemas.microsoft.com/office/powerpoint/2010/main" val="2174286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81785636-A430-E903-592A-C4F7A75D9AA6}"/>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38BE83A7-2609-BACC-FA5A-4B940B4785F9}"/>
              </a:ext>
            </a:extLst>
          </p:cNvPr>
          <p:cNvPicPr preferRelativeResize="0"/>
          <p:nvPr/>
        </p:nvPicPr>
        <p:blipFill>
          <a:blip r:embed="rId3">
            <a:alphaModFix/>
          </a:blip>
          <a:stretch>
            <a:fillRect/>
          </a:stretch>
        </p:blipFill>
        <p:spPr>
          <a:xfrm>
            <a:off x="-82062" y="-124177"/>
            <a:ext cx="12192000" cy="8125975"/>
          </a:xfrm>
          <a:prstGeom prst="rect">
            <a:avLst/>
          </a:prstGeom>
          <a:noFill/>
          <a:ln>
            <a:noFill/>
          </a:ln>
        </p:spPr>
      </p:pic>
      <p:grpSp>
        <p:nvGrpSpPr>
          <p:cNvPr id="139" name="Google Shape;139;p18">
            <a:extLst>
              <a:ext uri="{FF2B5EF4-FFF2-40B4-BE49-F238E27FC236}">
                <a16:creationId xmlns:a16="http://schemas.microsoft.com/office/drawing/2014/main" id="{2E6F52D2-E6F7-8E3C-CCF4-711292CE98FD}"/>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D446415F-820F-84B7-680B-3DDE15F0AE1B}"/>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CFDDEFB1-2517-7F10-0BFE-E59E8ABFBDC3}"/>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A653D4C1-C4C1-7643-279A-192B6D92E12F}"/>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144" name="Google Shape;144;p18">
            <a:extLst>
              <a:ext uri="{FF2B5EF4-FFF2-40B4-BE49-F238E27FC236}">
                <a16:creationId xmlns:a16="http://schemas.microsoft.com/office/drawing/2014/main" id="{8F6B35DB-F268-FB74-E31F-C0529AD0E3AA}"/>
              </a:ext>
            </a:extLst>
          </p:cNvPr>
          <p:cNvSpPr txBox="1"/>
          <p:nvPr/>
        </p:nvSpPr>
        <p:spPr>
          <a:xfrm>
            <a:off x="5104186" y="2243320"/>
            <a:ext cx="6388567" cy="2678399"/>
          </a:xfrm>
          <a:prstGeom prst="rect">
            <a:avLst/>
          </a:prstGeom>
          <a:noFill/>
          <a:ln>
            <a:noFill/>
          </a:ln>
        </p:spPr>
        <p:txBody>
          <a:bodyPr spcFirstLastPara="1" wrap="square" lIns="91425" tIns="91425" rIns="91425" bIns="91425" anchor="t" anchorCtr="0">
            <a:noAutofit/>
          </a:bodyPr>
          <a:lstStyle/>
          <a:p>
            <a:pPr marL="514350" indent="-514350" algn="just">
              <a:buFont typeface="Arial"/>
              <a:buAutoNum type="arabicPeriod"/>
            </a:pPr>
            <a:r>
              <a:rPr lang="es-CO" sz="1800" dirty="0">
                <a:sym typeface="Lexend Deca"/>
              </a:rPr>
              <a:t>Identificar la entidad</a:t>
            </a:r>
          </a:p>
          <a:p>
            <a:pPr marL="514350" indent="-514350" algn="just">
              <a:buFont typeface="Arial"/>
              <a:buAutoNum type="arabicPeriod"/>
            </a:pPr>
            <a:r>
              <a:rPr lang="es-CO" sz="1800" dirty="0">
                <a:sym typeface="Lexend Deca"/>
              </a:rPr>
              <a:t>Presentar la solicitud </a:t>
            </a:r>
          </a:p>
          <a:p>
            <a:pPr marL="514350" indent="-514350" algn="just">
              <a:buFont typeface="Arial"/>
              <a:buAutoNum type="arabicPeriod"/>
            </a:pPr>
            <a:r>
              <a:rPr lang="es-CO" sz="1800" dirty="0">
                <a:sym typeface="Lexend Deca"/>
              </a:rPr>
              <a:t>Es importante ser claro y específico en lo que se busca.</a:t>
            </a:r>
          </a:p>
          <a:p>
            <a:pPr marL="514350" indent="-514350" algn="just">
              <a:buFont typeface="Arial"/>
              <a:buAutoNum type="arabicPeriod"/>
            </a:pPr>
            <a:r>
              <a:rPr lang="es-CO" sz="1800" dirty="0">
                <a:sym typeface="Lexend Deca"/>
              </a:rPr>
              <a:t>Plazos de respuesta</a:t>
            </a:r>
          </a:p>
          <a:p>
            <a:pPr marL="514350" indent="-514350" algn="just">
              <a:buFont typeface="Arial"/>
              <a:buAutoNum type="arabicPeriod"/>
            </a:pPr>
            <a:r>
              <a:rPr lang="es-CO" sz="1800" dirty="0">
                <a:sym typeface="Lexend Deca"/>
              </a:rPr>
              <a:t>En casos de información voluminosa o compleja, el plazo puede extenderse. </a:t>
            </a:r>
          </a:p>
          <a:p>
            <a:pPr marL="514350" indent="-514350" algn="just">
              <a:buFont typeface="Arial"/>
              <a:buAutoNum type="arabicPeriod"/>
            </a:pPr>
            <a:r>
              <a:rPr lang="es-CO" sz="1800" dirty="0">
                <a:sym typeface="Lexend Deca"/>
              </a:rPr>
              <a:t>Recursos</a:t>
            </a:r>
          </a:p>
        </p:txBody>
      </p:sp>
      <p:sp>
        <p:nvSpPr>
          <p:cNvPr id="3" name="CuadroTexto 2">
            <a:extLst>
              <a:ext uri="{FF2B5EF4-FFF2-40B4-BE49-F238E27FC236}">
                <a16:creationId xmlns:a16="http://schemas.microsoft.com/office/drawing/2014/main" id="{BED08454-A0F1-6034-E30D-ACED7392486D}"/>
              </a:ext>
            </a:extLst>
          </p:cNvPr>
          <p:cNvSpPr txBox="1"/>
          <p:nvPr/>
        </p:nvSpPr>
        <p:spPr>
          <a:xfrm>
            <a:off x="375233" y="307394"/>
            <a:ext cx="10236642" cy="707886"/>
          </a:xfrm>
          <a:prstGeom prst="rect">
            <a:avLst/>
          </a:prstGeom>
          <a:noFill/>
        </p:spPr>
        <p:txBody>
          <a:bodyPr wrap="square">
            <a:spAutoFit/>
          </a:bodyPr>
          <a:lstStyle/>
          <a:p>
            <a:r>
              <a:rPr lang="es-CO" sz="4000" b="1" dirty="0">
                <a:solidFill>
                  <a:srgbClr val="CC0000"/>
                </a:solidFill>
                <a:latin typeface="Oswald"/>
              </a:rPr>
              <a:t>Como ejercer este derecho </a:t>
            </a:r>
          </a:p>
        </p:txBody>
      </p:sp>
      <p:pic>
        <p:nvPicPr>
          <p:cNvPr id="2" name="Imagen 1">
            <a:extLst>
              <a:ext uri="{FF2B5EF4-FFF2-40B4-BE49-F238E27FC236}">
                <a16:creationId xmlns:a16="http://schemas.microsoft.com/office/drawing/2014/main" id="{8BABD6AE-05FC-4CCE-8DED-A63BB8D173C9}"/>
              </a:ext>
            </a:extLst>
          </p:cNvPr>
          <p:cNvPicPr>
            <a:picLocks noChangeAspect="1"/>
          </p:cNvPicPr>
          <p:nvPr/>
        </p:nvPicPr>
        <p:blipFill>
          <a:blip r:embed="rId5"/>
          <a:stretch>
            <a:fillRect/>
          </a:stretch>
        </p:blipFill>
        <p:spPr>
          <a:xfrm>
            <a:off x="1136556" y="2019299"/>
            <a:ext cx="3040997" cy="3126442"/>
          </a:xfrm>
          <a:prstGeom prst="rect">
            <a:avLst/>
          </a:prstGeom>
        </p:spPr>
      </p:pic>
    </p:spTree>
    <p:extLst>
      <p:ext uri="{BB962C8B-B14F-4D97-AF65-F5344CB8AC3E}">
        <p14:creationId xmlns:p14="http://schemas.microsoft.com/office/powerpoint/2010/main" val="3552595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81785636-A430-E903-592A-C4F7A75D9AA6}"/>
            </a:ext>
          </a:extLst>
        </p:cNvPr>
        <p:cNvGrpSpPr/>
        <p:nvPr/>
      </p:nvGrpSpPr>
      <p:grpSpPr>
        <a:xfrm>
          <a:off x="0" y="0"/>
          <a:ext cx="0" cy="0"/>
          <a:chOff x="0" y="0"/>
          <a:chExt cx="0" cy="0"/>
        </a:xfrm>
      </p:grpSpPr>
      <p:pic>
        <p:nvPicPr>
          <p:cNvPr id="138" name="Google Shape;138;p18">
            <a:extLst>
              <a:ext uri="{FF2B5EF4-FFF2-40B4-BE49-F238E27FC236}">
                <a16:creationId xmlns:a16="http://schemas.microsoft.com/office/drawing/2014/main" id="{38BE83A7-2609-BACC-FA5A-4B940B4785F9}"/>
              </a:ext>
            </a:extLst>
          </p:cNvPr>
          <p:cNvPicPr preferRelativeResize="0"/>
          <p:nvPr/>
        </p:nvPicPr>
        <p:blipFill>
          <a:blip r:embed="rId3">
            <a:alphaModFix/>
          </a:blip>
          <a:stretch>
            <a:fillRect/>
          </a:stretch>
        </p:blipFill>
        <p:spPr>
          <a:xfrm>
            <a:off x="-82062" y="-186931"/>
            <a:ext cx="12192000" cy="8125975"/>
          </a:xfrm>
          <a:prstGeom prst="rect">
            <a:avLst/>
          </a:prstGeom>
          <a:noFill/>
          <a:ln>
            <a:noFill/>
          </a:ln>
        </p:spPr>
      </p:pic>
      <p:grpSp>
        <p:nvGrpSpPr>
          <p:cNvPr id="139" name="Google Shape;139;p18">
            <a:extLst>
              <a:ext uri="{FF2B5EF4-FFF2-40B4-BE49-F238E27FC236}">
                <a16:creationId xmlns:a16="http://schemas.microsoft.com/office/drawing/2014/main" id="{2E6F52D2-E6F7-8E3C-CCF4-711292CE98FD}"/>
              </a:ext>
            </a:extLst>
          </p:cNvPr>
          <p:cNvGrpSpPr/>
          <p:nvPr/>
        </p:nvGrpSpPr>
        <p:grpSpPr>
          <a:xfrm>
            <a:off x="10943664" y="-52"/>
            <a:ext cx="1245319" cy="6857697"/>
            <a:chOff x="10950525" y="35050"/>
            <a:chExt cx="1239000" cy="6822900"/>
          </a:xfrm>
        </p:grpSpPr>
        <p:sp>
          <p:nvSpPr>
            <p:cNvPr id="140" name="Google Shape;140;p18">
              <a:extLst>
                <a:ext uri="{FF2B5EF4-FFF2-40B4-BE49-F238E27FC236}">
                  <a16:creationId xmlns:a16="http://schemas.microsoft.com/office/drawing/2014/main" id="{D446415F-820F-84B7-680B-3DDE15F0AE1B}"/>
                </a:ext>
              </a:extLst>
            </p:cNvPr>
            <p:cNvSpPr/>
            <p:nvPr/>
          </p:nvSpPr>
          <p:spPr>
            <a:xfrm flipH="1">
              <a:off x="10950525" y="2554450"/>
              <a:ext cx="1239000" cy="43035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1" name="Google Shape;141;p18">
              <a:extLst>
                <a:ext uri="{FF2B5EF4-FFF2-40B4-BE49-F238E27FC236}">
                  <a16:creationId xmlns:a16="http://schemas.microsoft.com/office/drawing/2014/main" id="{CFDDEFB1-2517-7F10-0BFE-E59E8ABFBDC3}"/>
                </a:ext>
              </a:extLst>
            </p:cNvPr>
            <p:cNvSpPr/>
            <p:nvPr/>
          </p:nvSpPr>
          <p:spPr>
            <a:xfrm rot="10800000">
              <a:off x="10950525" y="35050"/>
              <a:ext cx="1239000" cy="25194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O">
                  <a:latin typeface="Calibri"/>
                  <a:ea typeface="Calibri"/>
                  <a:cs typeface="Calibri"/>
                  <a:sym typeface="Calibri"/>
                </a:rPr>
                <a:t> </a:t>
              </a:r>
              <a:endParaRPr>
                <a:latin typeface="Calibri"/>
                <a:ea typeface="Calibri"/>
                <a:cs typeface="Calibri"/>
                <a:sym typeface="Calibri"/>
              </a:endParaRPr>
            </a:p>
          </p:txBody>
        </p:sp>
        <p:pic>
          <p:nvPicPr>
            <p:cNvPr id="142" name="Google Shape;142;p18">
              <a:extLst>
                <a:ext uri="{FF2B5EF4-FFF2-40B4-BE49-F238E27FC236}">
                  <a16:creationId xmlns:a16="http://schemas.microsoft.com/office/drawing/2014/main" id="{A653D4C1-C4C1-7643-279A-192B6D92E12F}"/>
                </a:ext>
              </a:extLst>
            </p:cNvPr>
            <p:cNvPicPr preferRelativeResize="0"/>
            <p:nvPr/>
          </p:nvPicPr>
          <p:blipFill>
            <a:blip r:embed="rId4">
              <a:alphaModFix/>
            </a:blip>
            <a:stretch>
              <a:fillRect/>
            </a:stretch>
          </p:blipFill>
          <p:spPr>
            <a:xfrm>
              <a:off x="11161009" y="6465999"/>
              <a:ext cx="949873" cy="310749"/>
            </a:xfrm>
            <a:prstGeom prst="rect">
              <a:avLst/>
            </a:prstGeom>
            <a:noFill/>
            <a:ln>
              <a:noFill/>
            </a:ln>
          </p:spPr>
        </p:pic>
      </p:grpSp>
      <p:sp>
        <p:nvSpPr>
          <p:cNvPr id="3" name="CuadroTexto 2">
            <a:extLst>
              <a:ext uri="{FF2B5EF4-FFF2-40B4-BE49-F238E27FC236}">
                <a16:creationId xmlns:a16="http://schemas.microsoft.com/office/drawing/2014/main" id="{BED08454-A0F1-6034-E30D-ACED7392486D}"/>
              </a:ext>
            </a:extLst>
          </p:cNvPr>
          <p:cNvSpPr txBox="1"/>
          <p:nvPr/>
        </p:nvSpPr>
        <p:spPr>
          <a:xfrm>
            <a:off x="1961986" y="2034673"/>
            <a:ext cx="7486814" cy="954107"/>
          </a:xfrm>
          <a:prstGeom prst="rect">
            <a:avLst/>
          </a:prstGeom>
          <a:noFill/>
        </p:spPr>
        <p:txBody>
          <a:bodyPr wrap="square">
            <a:spAutoFit/>
          </a:bodyPr>
          <a:lstStyle/>
          <a:p>
            <a:r>
              <a:rPr lang="es-MX" sz="2800" b="1" dirty="0">
                <a:solidFill>
                  <a:srgbClr val="CC0000"/>
                </a:solidFill>
                <a:latin typeface="Oswald"/>
              </a:rPr>
              <a:t>El Enfoque Disciplinario</a:t>
            </a:r>
          </a:p>
          <a:p>
            <a:pPr algn="just"/>
            <a:r>
              <a:rPr lang="es-MX" sz="2800" dirty="0"/>
              <a:t>Responsabilidad y ética del servidor público</a:t>
            </a:r>
          </a:p>
        </p:txBody>
      </p:sp>
    </p:spTree>
    <p:extLst>
      <p:ext uri="{BB962C8B-B14F-4D97-AF65-F5344CB8AC3E}">
        <p14:creationId xmlns:p14="http://schemas.microsoft.com/office/powerpoint/2010/main" val="36019251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809</TotalTime>
  <Words>1181</Words>
  <Application>Microsoft Office PowerPoint</Application>
  <PresentationFormat>Panorámica</PresentationFormat>
  <Paragraphs>129</Paragraphs>
  <Slides>17</Slides>
  <Notes>17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17</vt:i4>
      </vt:variant>
    </vt:vector>
  </HeadingPairs>
  <TitlesOfParts>
    <vt:vector size="24" baseType="lpstr">
      <vt:lpstr>Calibri</vt:lpstr>
      <vt:lpstr>Wingdings</vt:lpstr>
      <vt:lpstr>Oswald</vt:lpstr>
      <vt:lpstr>Montserrat</vt:lpstr>
      <vt:lpstr>Lexend Deca</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Claudia Marcela Peña Castro</dc:creator>
  <cp:lastModifiedBy>REVISIONES</cp:lastModifiedBy>
  <cp:revision>15</cp:revision>
  <dcterms:modified xsi:type="dcterms:W3CDTF">2026-06-10T19:02:42Z</dcterms:modified>
</cp:coreProperties>
</file>