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7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/TpPoj2L+Z0bZ4lKGSAwfBeig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1260200" y="911597"/>
            <a:ext cx="5576800" cy="1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260200" y="1914267"/>
            <a:ext cx="4037600" cy="1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8176" y="1168315"/>
            <a:ext cx="10515646" cy="132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8200" y="2669060"/>
            <a:ext cx="10515646" cy="302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20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6021841" y="1203112"/>
            <a:ext cx="5033193" cy="285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20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1_Encabezado de sec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title"/>
          </p:nvPr>
        </p:nvSpPr>
        <p:spPr>
          <a:xfrm>
            <a:off x="6021841" y="1203112"/>
            <a:ext cx="5033193" cy="285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20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838176" y="1168315"/>
            <a:ext cx="10515646" cy="132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838200" y="2669060"/>
            <a:ext cx="10515646" cy="302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20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1_Encabezado de secció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1260200" y="911597"/>
            <a:ext cx="5576800" cy="1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260200" y="1914267"/>
            <a:ext cx="4037600" cy="1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5003800" y="2609851"/>
            <a:ext cx="2702984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609600" y="1576917"/>
            <a:ext cx="10972800" cy="20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ftr" idx="11"/>
          </p:nvPr>
        </p:nvSpPr>
        <p:spPr>
          <a:xfrm>
            <a:off x="4144434" y="6377518"/>
            <a:ext cx="3903133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dt" idx="10"/>
          </p:nvPr>
        </p:nvSpPr>
        <p:spPr>
          <a:xfrm>
            <a:off x="609600" y="6377518"/>
            <a:ext cx="2804584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777818" y="6377518"/>
            <a:ext cx="2804583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1843101" y="2103494"/>
            <a:ext cx="10515646" cy="132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body" idx="1"/>
          </p:nvPr>
        </p:nvSpPr>
        <p:spPr>
          <a:xfrm>
            <a:off x="1843101" y="3429000"/>
            <a:ext cx="8703425" cy="113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t" anchorCtr="0">
            <a:normAutofit/>
          </a:bodyPr>
          <a:lstStyle>
            <a:lvl1pPr marL="457200" marR="0" lvl="0" indent="-476250" algn="l" rtl="0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693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20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22" cy="36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650" tIns="63325" rIns="126650" bIns="63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5002784" y="2609850"/>
            <a:ext cx="2704465" cy="66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296" y="2870374"/>
            <a:ext cx="5795408" cy="181159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"/>
          <p:cNvSpPr txBox="1"/>
          <p:nvPr/>
        </p:nvSpPr>
        <p:spPr>
          <a:xfrm>
            <a:off x="647701" y="1362269"/>
            <a:ext cx="11049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Diálogos Ciudadanos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001" y="3058917"/>
            <a:ext cx="3443200" cy="30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1168" y="3058917"/>
            <a:ext cx="3443204" cy="30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8951" y="3058921"/>
            <a:ext cx="3443200" cy="300129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>
            <a:off x="1722449" y="3770495"/>
            <a:ext cx="2344500" cy="15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Fondo cuenta sin personería jurídica</a:t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4788144" y="3889617"/>
            <a:ext cx="2344500" cy="15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Dependiente del Instituto Distrital de Turismo </a:t>
            </a: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135001" y="477476"/>
            <a:ext cx="89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O" sz="3200" b="1" i="0" u="none" strike="noStrike" cap="none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¿Quiénes somos?</a:t>
            </a: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7826403" y="3686729"/>
            <a:ext cx="2344500" cy="196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constituye como un sistema de manejo de cuentas</a:t>
            </a:r>
            <a:endParaRPr/>
          </a:p>
        </p:txBody>
      </p:sp>
      <p:pic>
        <p:nvPicPr>
          <p:cNvPr id="77" name="Google Shape;7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4598" y="1553087"/>
            <a:ext cx="958850" cy="113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2304" y="1553087"/>
            <a:ext cx="958850" cy="11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 txBox="1"/>
          <p:nvPr/>
        </p:nvSpPr>
        <p:spPr>
          <a:xfrm>
            <a:off x="3836194" y="2249488"/>
            <a:ext cx="4519612" cy="87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Crea el Fondo de Desarrollo Turístico de Bogotá</a:t>
            </a:r>
            <a:endParaRPr dirty="0"/>
          </a:p>
        </p:txBody>
      </p:sp>
      <p:sp>
        <p:nvSpPr>
          <p:cNvPr id="80" name="Google Shape;80;p2"/>
          <p:cNvSpPr txBox="1"/>
          <p:nvPr/>
        </p:nvSpPr>
        <p:spPr>
          <a:xfrm>
            <a:off x="3797301" y="1310708"/>
            <a:ext cx="4597399" cy="87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Acuerdo 761 de 2020 Artículo 122</a:t>
            </a:r>
            <a:endParaRPr sz="1800" b="1" i="0" u="none" strike="noStrike" cap="none">
              <a:solidFill>
                <a:srgbClr val="2749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27499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2"/>
          <p:cNvSpPr txBox="1"/>
          <p:nvPr/>
        </p:nvSpPr>
        <p:spPr>
          <a:xfrm>
            <a:off x="3836194" y="5996305"/>
            <a:ext cx="4597399" cy="87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Decreto Reglamentario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268 de 2020</a:t>
            </a:r>
            <a:endParaRPr sz="1600" b="1" i="0" u="none" strike="noStrike" cap="none">
              <a:solidFill>
                <a:srgbClr val="27499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27499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2"/>
          <p:cNvSpPr/>
          <p:nvPr/>
        </p:nvSpPr>
        <p:spPr>
          <a:xfrm rot="10800000">
            <a:off x="5669065" y="1185775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" name="Google Shape;83;p2"/>
          <p:cNvCxnSpPr/>
          <p:nvPr/>
        </p:nvCxnSpPr>
        <p:spPr>
          <a:xfrm>
            <a:off x="1135001" y="1164019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3"/>
          <p:cNvPicPr preferRelativeResize="0"/>
          <p:nvPr/>
        </p:nvPicPr>
        <p:blipFill rotWithShape="1">
          <a:blip r:embed="rId4">
            <a:alphaModFix/>
          </a:blip>
          <a:srcRect l="2128" t="1579" r="31870" b="105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1135001" y="477476"/>
            <a:ext cx="89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O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¿Qué busca FONDETUR?</a:t>
            </a: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5669065" y="1185775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3"/>
          <p:cNvCxnSpPr/>
          <p:nvPr/>
        </p:nvCxnSpPr>
        <p:spPr>
          <a:xfrm>
            <a:off x="1135001" y="1164019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0" y="1622425"/>
            <a:ext cx="11341100" cy="403383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>
            <a:off x="3956050" y="254000"/>
            <a:ext cx="5281613" cy="2643188"/>
          </a:xfrm>
          <a:custGeom>
            <a:avLst/>
            <a:gdLst/>
            <a:ahLst/>
            <a:cxnLst/>
            <a:rect l="l" t="t" r="r" b="b"/>
            <a:pathLst>
              <a:path w="1048" h="512" extrusionOk="0">
                <a:moveTo>
                  <a:pt x="1048" y="512"/>
                </a:moveTo>
                <a:lnTo>
                  <a:pt x="0" y="190"/>
                </a:lnTo>
                <a:lnTo>
                  <a:pt x="0" y="0"/>
                </a:lnTo>
                <a:lnTo>
                  <a:pt x="1048" y="322"/>
                </a:lnTo>
                <a:lnTo>
                  <a:pt x="1048" y="51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1A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3956050" y="1916113"/>
            <a:ext cx="5281613" cy="2638425"/>
          </a:xfrm>
          <a:custGeom>
            <a:avLst/>
            <a:gdLst/>
            <a:ahLst/>
            <a:cxnLst/>
            <a:rect l="l" t="t" r="r" b="b"/>
            <a:pathLst>
              <a:path w="1048" h="511" extrusionOk="0">
                <a:moveTo>
                  <a:pt x="1048" y="511"/>
                </a:moveTo>
                <a:lnTo>
                  <a:pt x="0" y="190"/>
                </a:lnTo>
                <a:lnTo>
                  <a:pt x="0" y="0"/>
                </a:lnTo>
                <a:lnTo>
                  <a:pt x="1048" y="322"/>
                </a:lnTo>
                <a:lnTo>
                  <a:pt x="1048" y="51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1A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3956050" y="3578225"/>
            <a:ext cx="5281613" cy="2638425"/>
          </a:xfrm>
          <a:custGeom>
            <a:avLst/>
            <a:gdLst/>
            <a:ahLst/>
            <a:cxnLst/>
            <a:rect l="l" t="t" r="r" b="b"/>
            <a:pathLst>
              <a:path w="1048" h="511" extrusionOk="0">
                <a:moveTo>
                  <a:pt x="1048" y="511"/>
                </a:moveTo>
                <a:lnTo>
                  <a:pt x="0" y="189"/>
                </a:lnTo>
                <a:lnTo>
                  <a:pt x="0" y="0"/>
                </a:lnTo>
                <a:lnTo>
                  <a:pt x="1048" y="321"/>
                </a:lnTo>
                <a:lnTo>
                  <a:pt x="1048" y="51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1A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3956050" y="3578225"/>
            <a:ext cx="5281613" cy="2638425"/>
          </a:xfrm>
          <a:custGeom>
            <a:avLst/>
            <a:gdLst/>
            <a:ahLst/>
            <a:cxnLst/>
            <a:rect l="l" t="t" r="r" b="b"/>
            <a:pathLst>
              <a:path w="1048" h="511" extrusionOk="0">
                <a:moveTo>
                  <a:pt x="0" y="0"/>
                </a:moveTo>
                <a:lnTo>
                  <a:pt x="0" y="189"/>
                </a:lnTo>
                <a:lnTo>
                  <a:pt x="1048" y="511"/>
                </a:lnTo>
                <a:lnTo>
                  <a:pt x="1048" y="32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1A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4082256" y="2546741"/>
            <a:ext cx="1730375" cy="163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990"/>
              </a:buClr>
              <a:buSzPts val="2000"/>
              <a:buFont typeface="Montserrat"/>
              <a:buNone/>
            </a:pPr>
            <a:r>
              <a:rPr lang="es-CO" sz="20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El desarrollo del sector turístico en la ciudad de Bogotá.</a:t>
            </a:r>
            <a:endParaRPr/>
          </a:p>
        </p:txBody>
      </p:sp>
      <p:sp>
        <p:nvSpPr>
          <p:cNvPr id="98" name="Google Shape;98;p3"/>
          <p:cNvSpPr txBox="1"/>
          <p:nvPr/>
        </p:nvSpPr>
        <p:spPr>
          <a:xfrm>
            <a:off x="488950" y="1900238"/>
            <a:ext cx="2100263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990"/>
              </a:buClr>
              <a:buSzPts val="2400"/>
              <a:buFont typeface="Montserrat"/>
              <a:buNone/>
            </a:pPr>
            <a:r>
              <a:rPr lang="es-CO" sz="24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PROMOVER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379413" y="3338513"/>
            <a:ext cx="2100262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990"/>
              </a:buClr>
              <a:buSzPts val="2400"/>
              <a:buFont typeface="Montserrat"/>
              <a:buNone/>
            </a:pPr>
            <a:r>
              <a:rPr lang="es-CO" sz="24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APOYAR 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436563" y="4838700"/>
            <a:ext cx="20986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990"/>
              </a:buClr>
              <a:buSzPts val="2400"/>
              <a:buFont typeface="Montserrat"/>
              <a:buNone/>
            </a:pPr>
            <a:r>
              <a:rPr lang="es-CO" sz="2400" b="1" i="0" u="none" strike="noStrike" cap="none">
                <a:solidFill>
                  <a:srgbClr val="274990"/>
                </a:solidFill>
                <a:latin typeface="Montserrat"/>
                <a:ea typeface="Montserrat"/>
                <a:cs typeface="Montserrat"/>
                <a:sym typeface="Montserrat"/>
              </a:rPr>
              <a:t>IMPULSAR</a:t>
            </a: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6981825" y="4533888"/>
            <a:ext cx="28368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Montserrat"/>
              <a:buNone/>
            </a:pPr>
            <a:r>
              <a:rPr lang="es-CO" sz="20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Mejorar Capacidades del Talento Humano</a:t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6496050" y="3187700"/>
            <a:ext cx="4100513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Montserrat"/>
              <a:buNone/>
            </a:pPr>
            <a:r>
              <a:rPr lang="es-CO" sz="20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Desarrollar proyectos turísticos en las localidades</a:t>
            </a: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6451600" y="2014538"/>
            <a:ext cx="404812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Montserrat"/>
              <a:buNone/>
            </a:pPr>
            <a:r>
              <a:rPr lang="es-CO" sz="20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Fortalecer la actividad productiva de los empresarios</a:t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296120" y="5878512"/>
            <a:ext cx="10165408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ESTÍMULOS – INCENTIVOS - FOMENTO  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2800" y="2006600"/>
            <a:ext cx="519113" cy="5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1050" y="4667250"/>
            <a:ext cx="479425" cy="61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3113" y="3359150"/>
            <a:ext cx="579437" cy="51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rot="10800000">
            <a:off x="5669065" y="1297745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4"/>
          <p:cNvCxnSpPr/>
          <p:nvPr/>
        </p:nvCxnSpPr>
        <p:spPr>
          <a:xfrm>
            <a:off x="1135001" y="1285322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4"/>
          <p:cNvSpPr txBox="1"/>
          <p:nvPr/>
        </p:nvSpPr>
        <p:spPr>
          <a:xfrm>
            <a:off x="1166555" y="3203325"/>
            <a:ext cx="77721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espacio de participación ciudadana, donde se </a:t>
            </a:r>
            <a:r>
              <a:rPr lang="es-CO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propiciarán</a:t>
            </a:r>
            <a:r>
              <a:rPr lang="es-CO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ejercicios de construcción colectiva para la identificación de las principales problemáticas y necesidades de todos los actores del sector turístico de la ciudad y así estructurar convocatorias públicas que permitan satisfacer estas necesidades.</a:t>
            </a:r>
            <a:endParaRPr/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4">
            <a:alphaModFix/>
          </a:blip>
          <a:srcRect b="17278"/>
          <a:stretch/>
        </p:blipFill>
        <p:spPr>
          <a:xfrm>
            <a:off x="9602788" y="3497263"/>
            <a:ext cx="2708275" cy="336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1149282" y="607368"/>
            <a:ext cx="89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Resultados Esperados</a:t>
            </a:r>
            <a:endParaRPr/>
          </a:p>
        </p:txBody>
      </p:sp>
      <p:grpSp>
        <p:nvGrpSpPr>
          <p:cNvPr id="117" name="Google Shape;117;p4"/>
          <p:cNvGrpSpPr/>
          <p:nvPr/>
        </p:nvGrpSpPr>
        <p:grpSpPr>
          <a:xfrm>
            <a:off x="1108731" y="1698009"/>
            <a:ext cx="2968747" cy="1102961"/>
            <a:chOff x="4411970" y="2726085"/>
            <a:chExt cx="643107" cy="193659"/>
          </a:xfrm>
        </p:grpSpPr>
        <p:sp>
          <p:nvSpPr>
            <p:cNvPr id="118" name="Google Shape;118;p4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4"/>
          <p:cNvSpPr txBox="1"/>
          <p:nvPr/>
        </p:nvSpPr>
        <p:spPr>
          <a:xfrm>
            <a:off x="1646460" y="2015583"/>
            <a:ext cx="2100262" cy="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50" rIns="82275" bIns="41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 rot="10800000">
            <a:off x="5831665" y="1285322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" name="Google Shape;127;p5"/>
          <p:cNvCxnSpPr/>
          <p:nvPr/>
        </p:nvCxnSpPr>
        <p:spPr>
          <a:xfrm>
            <a:off x="1135001" y="1276172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5"/>
          <p:cNvSpPr/>
          <p:nvPr/>
        </p:nvSpPr>
        <p:spPr>
          <a:xfrm>
            <a:off x="1243876" y="607368"/>
            <a:ext cx="970424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Problemas identificados del sector</a:t>
            </a:r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201" y="1857422"/>
            <a:ext cx="793726" cy="606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764108" y="1938059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17" y="2830975"/>
            <a:ext cx="617686" cy="5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725025" y="2907424"/>
            <a:ext cx="369995" cy="445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345930" y="1916438"/>
            <a:ext cx="777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Informalidad en el sector</a:t>
            </a:r>
            <a:endParaRPr dirty="0"/>
          </a:p>
        </p:txBody>
      </p:sp>
      <p:sp>
        <p:nvSpPr>
          <p:cNvPr id="134" name="Google Shape;134;p5"/>
          <p:cNvSpPr txBox="1"/>
          <p:nvPr/>
        </p:nvSpPr>
        <p:spPr>
          <a:xfrm>
            <a:off x="1345930" y="2899138"/>
            <a:ext cx="777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Bilingüismo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1345930" y="3796113"/>
            <a:ext cx="7772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Desarticulación entre los actores que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hacen parte de la cadena de valor del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sector turismo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201" y="3796097"/>
            <a:ext cx="793726" cy="606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/>
        </p:nvSpPr>
        <p:spPr>
          <a:xfrm>
            <a:off x="725083" y="3876734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1800" y="1815683"/>
            <a:ext cx="2871725" cy="32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 rot="10800000">
            <a:off x="5831665" y="1285322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6"/>
          <p:cNvCxnSpPr/>
          <p:nvPr/>
        </p:nvCxnSpPr>
        <p:spPr>
          <a:xfrm>
            <a:off x="1135001" y="1276172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6"/>
          <p:cNvSpPr/>
          <p:nvPr/>
        </p:nvSpPr>
        <p:spPr>
          <a:xfrm>
            <a:off x="1243876" y="607368"/>
            <a:ext cx="970424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Problemas identificados del sector</a:t>
            </a:r>
            <a:endParaRPr/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201" y="1857422"/>
            <a:ext cx="793726" cy="60644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725070" y="1924709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17" y="2830975"/>
            <a:ext cx="617686" cy="5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764100" y="2907399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1345930" y="1916438"/>
            <a:ext cx="777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Sostenibilidad ambiental</a:t>
            </a:r>
            <a:endParaRPr dirty="0"/>
          </a:p>
        </p:txBody>
      </p:sp>
      <p:sp>
        <p:nvSpPr>
          <p:cNvPr id="151" name="Google Shape;151;p6"/>
          <p:cNvSpPr txBox="1"/>
          <p:nvPr/>
        </p:nvSpPr>
        <p:spPr>
          <a:xfrm>
            <a:off x="1345930" y="2899125"/>
            <a:ext cx="777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Calidad en la oferta</a:t>
            </a:r>
            <a:endParaRPr dirty="0"/>
          </a:p>
        </p:txBody>
      </p:sp>
      <p:pic>
        <p:nvPicPr>
          <p:cNvPr id="152" name="Google Shape;152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3278" y="2158188"/>
            <a:ext cx="4508902" cy="319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201" y="3796097"/>
            <a:ext cx="793726" cy="60644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764108" y="3890084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1345930" y="3696913"/>
            <a:ext cx="7772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Bajo nivel de formación técnica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(entre los Prestadores de Servicios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Turísticos - PST)</a:t>
            </a:r>
            <a:endParaRPr dirty="0"/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217" y="5189613"/>
            <a:ext cx="617686" cy="5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764113" y="5266037"/>
            <a:ext cx="369900" cy="445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s-CO" sz="2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2800" b="0" i="1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1345930" y="5073113"/>
            <a:ext cx="7772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Infraestructura inadecuada para 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prestación de servicios turísticos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 rot="10800000">
            <a:off x="5831665" y="1285322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7"/>
          <p:cNvCxnSpPr/>
          <p:nvPr/>
        </p:nvCxnSpPr>
        <p:spPr>
          <a:xfrm>
            <a:off x="1135001" y="1276172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7"/>
          <p:cNvSpPr/>
          <p:nvPr/>
        </p:nvSpPr>
        <p:spPr>
          <a:xfrm>
            <a:off x="1243876" y="607368"/>
            <a:ext cx="970424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Metodología</a:t>
            </a:r>
            <a:endParaRPr/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952" y="1868850"/>
            <a:ext cx="4611990" cy="45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1859397" y="2167835"/>
            <a:ext cx="2609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lang="es-CO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Identificar problemáticas</a:t>
            </a:r>
            <a:endParaRPr sz="25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3547603" y="4534445"/>
            <a:ext cx="1841787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lang="es-CO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Asociar causas</a:t>
            </a:r>
            <a:endParaRPr/>
          </a:p>
        </p:txBody>
      </p:sp>
      <p:sp>
        <p:nvSpPr>
          <p:cNvPr id="169" name="Google Shape;169;p7"/>
          <p:cNvSpPr txBox="1"/>
          <p:nvPr/>
        </p:nvSpPr>
        <p:spPr>
          <a:xfrm>
            <a:off x="1032365" y="4342084"/>
            <a:ext cx="2037407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alibri"/>
              <a:buNone/>
            </a:pPr>
            <a:r>
              <a:rPr lang="es-CO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Definir situación ideal</a:t>
            </a:r>
            <a:endParaRPr/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7513" y="1624300"/>
            <a:ext cx="29902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5867221" y="5695972"/>
            <a:ext cx="2205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2000" b="1" i="0" u="none" strike="noStrike" cap="none">
                <a:solidFill>
                  <a:srgbClr val="2749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Formar equipos </a:t>
            </a:r>
            <a:endParaRPr sz="2000" b="1" i="0" u="none" strike="noStrike" cap="none">
              <a:solidFill>
                <a:srgbClr val="27499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5809586" y="3838830"/>
            <a:ext cx="2205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2000" b="1" i="0" u="none" strike="noStrike" cap="none">
                <a:solidFill>
                  <a:srgbClr val="2749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Desarrollar taller en equipos </a:t>
            </a:r>
            <a:endParaRPr sz="2000" b="1" i="0" u="none" strike="noStrike" cap="none">
              <a:solidFill>
                <a:srgbClr val="27499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5867221" y="2244778"/>
            <a:ext cx="2205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2749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Generar debate y conclusiones</a:t>
            </a:r>
            <a:endParaRPr sz="2000" b="1" i="0" u="none" strike="noStrike" cap="none" dirty="0">
              <a:solidFill>
                <a:srgbClr val="27499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8761373" y="5496525"/>
            <a:ext cx="116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8761375" y="3987675"/>
            <a:ext cx="116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8761350" y="2275550"/>
            <a:ext cx="116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 rot="10800000">
            <a:off x="5831665" y="1285322"/>
            <a:ext cx="325200" cy="1101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8"/>
          <p:cNvCxnSpPr/>
          <p:nvPr/>
        </p:nvCxnSpPr>
        <p:spPr>
          <a:xfrm>
            <a:off x="1135001" y="1276172"/>
            <a:ext cx="9718529" cy="18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8"/>
          <p:cNvSpPr/>
          <p:nvPr/>
        </p:nvSpPr>
        <p:spPr>
          <a:xfrm>
            <a:off x="1243876" y="607368"/>
            <a:ext cx="970424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>
                <a:solidFill>
                  <a:srgbClr val="274991"/>
                </a:solidFill>
                <a:latin typeface="Montserrat"/>
                <a:ea typeface="Montserrat"/>
                <a:cs typeface="Montserrat"/>
                <a:sym typeface="Montserrat"/>
              </a:rPr>
              <a:t>Comencemos</a:t>
            </a:r>
            <a:endParaRPr/>
          </a:p>
        </p:txBody>
      </p:sp>
      <p:pic>
        <p:nvPicPr>
          <p:cNvPr id="184" name="Google Shape;184;p8" descr="Resultado de imagen de etructu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8110" y="958819"/>
            <a:ext cx="8992310" cy="5899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2313968" y="1458404"/>
            <a:ext cx="55767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-CO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¡GRACIAS!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2101764" y="2911949"/>
            <a:ext cx="1944600" cy="43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4925" rIns="0" bIns="0" anchor="t" anchorCtr="0">
            <a:spAutoFit/>
          </a:bodyPr>
          <a:lstStyle/>
          <a:p>
            <a:pPr marL="65849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s-CO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IDTBogota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2225005" y="3013743"/>
            <a:ext cx="375600" cy="375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2225005" y="3662967"/>
            <a:ext cx="375600" cy="375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9" descr="Resultado de imagen de instagram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392" y="4204429"/>
            <a:ext cx="386473" cy="386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2084831" y="3900991"/>
            <a:ext cx="4888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4925" rIns="0" bIns="0" anchor="t" anchorCtr="0">
            <a:spAutoFit/>
          </a:bodyPr>
          <a:lstStyle/>
          <a:p>
            <a:pPr marL="599440" marR="2007235" lvl="0" indent="10794" algn="l" rtl="0">
              <a:lnSpc>
                <a:spcPct val="133200"/>
              </a:lnSpc>
              <a:spcBef>
                <a:spcPts val="1035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s-CO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@bogota_turismo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2107718" y="3345097"/>
            <a:ext cx="5989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4925" rIns="0" bIns="0" anchor="t" anchorCtr="0">
            <a:spAutoFit/>
          </a:bodyPr>
          <a:lstStyle/>
          <a:p>
            <a:pPr marL="599440" marR="2007235" lvl="0" indent="10792" algn="l" rtl="0">
              <a:lnSpc>
                <a:spcPct val="133200"/>
              </a:lnSpc>
              <a:spcBef>
                <a:spcPts val="1035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rPr lang="es-CO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@IDTBogota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Panorámica</PresentationFormat>
  <Paragraphs>57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Montserrat</vt:lpstr>
      <vt:lpstr>Arial</vt:lpstr>
      <vt:lpstr>Gill Sans</vt:lpstr>
      <vt:lpstr>Century Gothic</vt:lpstr>
      <vt:lpstr>Calibri</vt:lpstr>
      <vt:lpstr>5_Office Theme</vt:lpstr>
      <vt:lpstr>7_Tema de Office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Michael Vivas Sanchez</cp:lastModifiedBy>
  <cp:revision>1</cp:revision>
  <dcterms:created xsi:type="dcterms:W3CDTF">2022-02-17T15:44:07Z</dcterms:created>
  <dcterms:modified xsi:type="dcterms:W3CDTF">2022-12-09T18:38:00Z</dcterms:modified>
</cp:coreProperties>
</file>