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5" r:id="rId1"/>
  </p:sldMasterIdLst>
  <p:notesMasterIdLst>
    <p:notesMasterId r:id="rId19"/>
  </p:notesMasterIdLst>
  <p:handoutMasterIdLst>
    <p:handoutMasterId r:id="rId20"/>
  </p:handoutMasterIdLst>
  <p:sldIdLst>
    <p:sldId id="301" r:id="rId2"/>
    <p:sldId id="293" r:id="rId3"/>
    <p:sldId id="300" r:id="rId4"/>
    <p:sldId id="315" r:id="rId5"/>
    <p:sldId id="290" r:id="rId6"/>
    <p:sldId id="303" r:id="rId7"/>
    <p:sldId id="310" r:id="rId8"/>
    <p:sldId id="291" r:id="rId9"/>
    <p:sldId id="311" r:id="rId10"/>
    <p:sldId id="312" r:id="rId11"/>
    <p:sldId id="292" r:id="rId12"/>
    <p:sldId id="304" r:id="rId13"/>
    <p:sldId id="313" r:id="rId14"/>
    <p:sldId id="294" r:id="rId15"/>
    <p:sldId id="295" r:id="rId16"/>
    <p:sldId id="317" r:id="rId17"/>
    <p:sldId id="297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Sánchez" initials="PS" lastIdx="13" clrIdx="0">
    <p:extLst>
      <p:ext uri="{19B8F6BF-5375-455C-9EA6-DF929625EA0E}">
        <p15:presenceInfo xmlns:p15="http://schemas.microsoft.com/office/powerpoint/2012/main" userId="S-1-5-21-3348222804-3262667581-3131200454-25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875"/>
    <a:srgbClr val="336699"/>
    <a:srgbClr val="003366"/>
    <a:srgbClr val="008080"/>
    <a:srgbClr val="B5CBDD"/>
    <a:srgbClr val="669900"/>
    <a:srgbClr val="BF9A3F"/>
    <a:srgbClr val="009999"/>
    <a:srgbClr val="0066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86CFA7-7E48-496F-8B91-37030B015869}">
  <a:tblStyle styleId="{CC86CFA7-7E48-496F-8B91-37030B0158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8" autoAdjust="0"/>
    <p:restoredTop sz="96349" autoAdjust="0"/>
  </p:normalViewPr>
  <p:slideViewPr>
    <p:cSldViewPr snapToGrid="0">
      <p:cViewPr varScale="1">
        <p:scale>
          <a:sx n="146" d="100"/>
          <a:sy n="146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0T13:37:30.363" idx="2">
    <p:pos x="146" y="146"/>
    <p:text/>
    <p:extLst>
      <p:ext uri="{C676402C-5697-4E1C-873F-D02D1690AC5C}">
        <p15:threadingInfo xmlns:p15="http://schemas.microsoft.com/office/powerpoint/2012/main" timeZoneBias="300"/>
      </p:ext>
    </p:extLst>
  </p:cm>
  <p:cm authorId="1" dt="2023-05-10T13:43:32.468" idx="12">
    <p:pos x="282" y="282"/>
    <p:text>Falta Mapas Digitales: Son herramientas de ayuda que contienen información
georreferenciada que es procesada bajo conceptos de estadística y
análisis espacial con el fin de obtener información sobre las
relaciones espacio temporales de las entidades espaciales
obteniendo así una caracterización global y particular del territorio.
Se realiza la publicación de a) Estudios y Análisis, b) Oferta
Complementaria y c) Prestadores de Servicios Turísticos.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F44CD-8DB9-46B3-A101-04A592B2A7EF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</dgm:pt>
    <dgm:pt modelId="{2E6198A3-C4F6-47CB-B7CB-69D368EA0AE5}">
      <dgm:prSet phldrT="[Texto]" custT="1"/>
      <dgm:spPr/>
      <dgm:t>
        <a:bodyPr/>
        <a:lstStyle/>
        <a:p>
          <a:r>
            <a:rPr lang="es-CO" sz="1400" dirty="0"/>
            <a:t>Mercadeo de Ciudad</a:t>
          </a:r>
        </a:p>
      </dgm:t>
    </dgm:pt>
    <dgm:pt modelId="{0D39B184-87AB-4D98-85BE-F31F727390CC}" type="parTrans" cxnId="{A53DCE5C-9170-4C9F-9FB7-243F06895D34}">
      <dgm:prSet/>
      <dgm:spPr/>
      <dgm:t>
        <a:bodyPr/>
        <a:lstStyle/>
        <a:p>
          <a:endParaRPr lang="es-CO"/>
        </a:p>
      </dgm:t>
    </dgm:pt>
    <dgm:pt modelId="{D71E1AF1-E026-4985-82F5-A5BF6AC5ABA1}" type="sibTrans" cxnId="{A53DCE5C-9170-4C9F-9FB7-243F06895D34}">
      <dgm:prSet/>
      <dgm:spPr/>
      <dgm:t>
        <a:bodyPr/>
        <a:lstStyle/>
        <a:p>
          <a:endParaRPr lang="es-CO"/>
        </a:p>
      </dgm:t>
    </dgm:pt>
    <dgm:pt modelId="{C8BD8F7F-B9A7-4EB4-AC90-893235FDE108}">
      <dgm:prSet phldrT="[Texto]"/>
      <dgm:spPr/>
      <dgm:t>
        <a:bodyPr/>
        <a:lstStyle/>
        <a:p>
          <a:r>
            <a:rPr lang="es-CO" dirty="0"/>
            <a:t>Desarrollo y Fortalecimiento a la cadena de valor del turismo</a:t>
          </a:r>
        </a:p>
      </dgm:t>
    </dgm:pt>
    <dgm:pt modelId="{C9F8E20C-5AE9-4EA8-B9CF-3E1129AC2B92}" type="parTrans" cxnId="{A8F7C02F-7B55-4ADE-935C-72C539BC8B7D}">
      <dgm:prSet/>
      <dgm:spPr/>
      <dgm:t>
        <a:bodyPr/>
        <a:lstStyle/>
        <a:p>
          <a:endParaRPr lang="es-CO"/>
        </a:p>
      </dgm:t>
    </dgm:pt>
    <dgm:pt modelId="{67FF04AC-8AB8-4C73-A992-5957B6EC0523}" type="sibTrans" cxnId="{A8F7C02F-7B55-4ADE-935C-72C539BC8B7D}">
      <dgm:prSet/>
      <dgm:spPr/>
      <dgm:t>
        <a:bodyPr/>
        <a:lstStyle/>
        <a:p>
          <a:endParaRPr lang="es-CO"/>
        </a:p>
      </dgm:t>
    </dgm:pt>
    <dgm:pt modelId="{E471B462-AC4D-470F-A7B4-5063D59ED25F}">
      <dgm:prSet phldrT="[Texto]" custT="1"/>
      <dgm:spPr/>
      <dgm:t>
        <a:bodyPr/>
        <a:lstStyle/>
        <a:p>
          <a:r>
            <a:rPr lang="es-CO" sz="1400" dirty="0"/>
            <a:t>Seguimiento del comportamiento del sector.</a:t>
          </a:r>
        </a:p>
      </dgm:t>
    </dgm:pt>
    <dgm:pt modelId="{7857FBFE-D559-4488-8F46-001E40052FF4}" type="parTrans" cxnId="{3AF144E5-2E0C-4733-99B0-DB2A03CD3D37}">
      <dgm:prSet/>
      <dgm:spPr/>
      <dgm:t>
        <a:bodyPr/>
        <a:lstStyle/>
        <a:p>
          <a:endParaRPr lang="es-CO"/>
        </a:p>
      </dgm:t>
    </dgm:pt>
    <dgm:pt modelId="{6706776F-45EF-4887-8FE4-CB0A9B230DEC}" type="sibTrans" cxnId="{3AF144E5-2E0C-4733-99B0-DB2A03CD3D37}">
      <dgm:prSet/>
      <dgm:spPr/>
      <dgm:t>
        <a:bodyPr/>
        <a:lstStyle/>
        <a:p>
          <a:endParaRPr lang="es-CO"/>
        </a:p>
      </dgm:t>
    </dgm:pt>
    <dgm:pt modelId="{7D995D01-C530-4CC7-BB5C-EB5306EA0787}" type="pres">
      <dgm:prSet presAssocID="{91AF44CD-8DB9-46B3-A101-04A592B2A7EF}" presName="Name0" presStyleCnt="0">
        <dgm:presLayoutVars>
          <dgm:dir/>
          <dgm:resizeHandles val="exact"/>
        </dgm:presLayoutVars>
      </dgm:prSet>
      <dgm:spPr/>
    </dgm:pt>
    <dgm:pt modelId="{050A0F0A-DB7B-42B6-9C4E-F3E431DC366A}" type="pres">
      <dgm:prSet presAssocID="{2E6198A3-C4F6-47CB-B7CB-69D368EA0AE5}" presName="node" presStyleLbl="node1" presStyleIdx="0" presStyleCnt="3" custScaleX="231102" custRadScaleRad="101367" custRadScaleInc="-15306">
        <dgm:presLayoutVars>
          <dgm:bulletEnabled val="1"/>
        </dgm:presLayoutVars>
      </dgm:prSet>
      <dgm:spPr/>
    </dgm:pt>
    <dgm:pt modelId="{BEC66D63-39A9-4424-8BB4-A453450175F2}" type="pres">
      <dgm:prSet presAssocID="{D71E1AF1-E026-4985-82F5-A5BF6AC5ABA1}" presName="sibTrans" presStyleLbl="sibTrans2D1" presStyleIdx="0" presStyleCnt="3"/>
      <dgm:spPr/>
    </dgm:pt>
    <dgm:pt modelId="{7921FFFD-BFA7-411D-ADDD-A1A5D246A4B4}" type="pres">
      <dgm:prSet presAssocID="{D71E1AF1-E026-4985-82F5-A5BF6AC5ABA1}" presName="connectorText" presStyleLbl="sibTrans2D1" presStyleIdx="0" presStyleCnt="3"/>
      <dgm:spPr/>
    </dgm:pt>
    <dgm:pt modelId="{4A5B5724-1548-4F92-B60F-737E02F2512E}" type="pres">
      <dgm:prSet presAssocID="{C8BD8F7F-B9A7-4EB4-AC90-893235FDE108}" presName="node" presStyleLbl="node1" presStyleIdx="1" presStyleCnt="3" custScaleX="235804" custRadScaleRad="168026" custRadScaleInc="-35705">
        <dgm:presLayoutVars>
          <dgm:bulletEnabled val="1"/>
        </dgm:presLayoutVars>
      </dgm:prSet>
      <dgm:spPr/>
    </dgm:pt>
    <dgm:pt modelId="{0722700C-6657-41CC-A295-577613CA2C05}" type="pres">
      <dgm:prSet presAssocID="{67FF04AC-8AB8-4C73-A992-5957B6EC0523}" presName="sibTrans" presStyleLbl="sibTrans2D1" presStyleIdx="1" presStyleCnt="3"/>
      <dgm:spPr/>
    </dgm:pt>
    <dgm:pt modelId="{E13535DC-D954-41AF-AF43-579875AB6479}" type="pres">
      <dgm:prSet presAssocID="{67FF04AC-8AB8-4C73-A992-5957B6EC0523}" presName="connectorText" presStyleLbl="sibTrans2D1" presStyleIdx="1" presStyleCnt="3"/>
      <dgm:spPr/>
    </dgm:pt>
    <dgm:pt modelId="{8CA5AFDD-C8E4-455B-B00F-5130D3A36513}" type="pres">
      <dgm:prSet presAssocID="{E471B462-AC4D-470F-A7B4-5063D59ED25F}" presName="node" presStyleLbl="node1" presStyleIdx="2" presStyleCnt="3" custScaleX="233320" custRadScaleRad="190263" custRadScaleInc="37728">
        <dgm:presLayoutVars>
          <dgm:bulletEnabled val="1"/>
        </dgm:presLayoutVars>
      </dgm:prSet>
      <dgm:spPr/>
    </dgm:pt>
    <dgm:pt modelId="{877D98B8-CD19-4B6C-86A2-5109EB12F7FD}" type="pres">
      <dgm:prSet presAssocID="{6706776F-45EF-4887-8FE4-CB0A9B230DEC}" presName="sibTrans" presStyleLbl="sibTrans2D1" presStyleIdx="2" presStyleCnt="3"/>
      <dgm:spPr/>
    </dgm:pt>
    <dgm:pt modelId="{16BEEDBD-E86D-4C89-99D4-7FA3D0EF889C}" type="pres">
      <dgm:prSet presAssocID="{6706776F-45EF-4887-8FE4-CB0A9B230DEC}" presName="connectorText" presStyleLbl="sibTrans2D1" presStyleIdx="2" presStyleCnt="3"/>
      <dgm:spPr/>
    </dgm:pt>
  </dgm:ptLst>
  <dgm:cxnLst>
    <dgm:cxn modelId="{A8F7C02F-7B55-4ADE-935C-72C539BC8B7D}" srcId="{91AF44CD-8DB9-46B3-A101-04A592B2A7EF}" destId="{C8BD8F7F-B9A7-4EB4-AC90-893235FDE108}" srcOrd="1" destOrd="0" parTransId="{C9F8E20C-5AE9-4EA8-B9CF-3E1129AC2B92}" sibTransId="{67FF04AC-8AB8-4C73-A992-5957B6EC0523}"/>
    <dgm:cxn modelId="{D35EA55B-3D71-401A-9427-A490625AE28C}" type="presOf" srcId="{C8BD8F7F-B9A7-4EB4-AC90-893235FDE108}" destId="{4A5B5724-1548-4F92-B60F-737E02F2512E}" srcOrd="0" destOrd="0" presId="urn:microsoft.com/office/officeart/2005/8/layout/cycle7"/>
    <dgm:cxn modelId="{A53DCE5C-9170-4C9F-9FB7-243F06895D34}" srcId="{91AF44CD-8DB9-46B3-A101-04A592B2A7EF}" destId="{2E6198A3-C4F6-47CB-B7CB-69D368EA0AE5}" srcOrd="0" destOrd="0" parTransId="{0D39B184-87AB-4D98-85BE-F31F727390CC}" sibTransId="{D71E1AF1-E026-4985-82F5-A5BF6AC5ABA1}"/>
    <dgm:cxn modelId="{B69CBA6A-31B2-4499-8819-649BA0E37B3E}" type="presOf" srcId="{91AF44CD-8DB9-46B3-A101-04A592B2A7EF}" destId="{7D995D01-C530-4CC7-BB5C-EB5306EA0787}" srcOrd="0" destOrd="0" presId="urn:microsoft.com/office/officeart/2005/8/layout/cycle7"/>
    <dgm:cxn modelId="{DBD37D6D-4833-465B-B876-AE0069281CBE}" type="presOf" srcId="{D71E1AF1-E026-4985-82F5-A5BF6AC5ABA1}" destId="{7921FFFD-BFA7-411D-ADDD-A1A5D246A4B4}" srcOrd="1" destOrd="0" presId="urn:microsoft.com/office/officeart/2005/8/layout/cycle7"/>
    <dgm:cxn modelId="{5BE2B872-7525-486C-B5AB-1207F0157722}" type="presOf" srcId="{67FF04AC-8AB8-4C73-A992-5957B6EC0523}" destId="{E13535DC-D954-41AF-AF43-579875AB6479}" srcOrd="1" destOrd="0" presId="urn:microsoft.com/office/officeart/2005/8/layout/cycle7"/>
    <dgm:cxn modelId="{32E98A77-06C1-4F6D-8389-9BDFA0A77846}" type="presOf" srcId="{6706776F-45EF-4887-8FE4-CB0A9B230DEC}" destId="{16BEEDBD-E86D-4C89-99D4-7FA3D0EF889C}" srcOrd="1" destOrd="0" presId="urn:microsoft.com/office/officeart/2005/8/layout/cycle7"/>
    <dgm:cxn modelId="{32436D58-630E-4EEF-9067-D989BF742076}" type="presOf" srcId="{D71E1AF1-E026-4985-82F5-A5BF6AC5ABA1}" destId="{BEC66D63-39A9-4424-8BB4-A453450175F2}" srcOrd="0" destOrd="0" presId="urn:microsoft.com/office/officeart/2005/8/layout/cycle7"/>
    <dgm:cxn modelId="{9CA316A6-7B16-43B9-97BE-C674C46DDB12}" type="presOf" srcId="{6706776F-45EF-4887-8FE4-CB0A9B230DEC}" destId="{877D98B8-CD19-4B6C-86A2-5109EB12F7FD}" srcOrd="0" destOrd="0" presId="urn:microsoft.com/office/officeart/2005/8/layout/cycle7"/>
    <dgm:cxn modelId="{2B2C87AE-EBAE-409E-9F85-50AC4AF6311A}" type="presOf" srcId="{2E6198A3-C4F6-47CB-B7CB-69D368EA0AE5}" destId="{050A0F0A-DB7B-42B6-9C4E-F3E431DC366A}" srcOrd="0" destOrd="0" presId="urn:microsoft.com/office/officeart/2005/8/layout/cycle7"/>
    <dgm:cxn modelId="{EC9DBDBF-0B00-4B97-933F-699164E80D31}" type="presOf" srcId="{E471B462-AC4D-470F-A7B4-5063D59ED25F}" destId="{8CA5AFDD-C8E4-455B-B00F-5130D3A36513}" srcOrd="0" destOrd="0" presId="urn:microsoft.com/office/officeart/2005/8/layout/cycle7"/>
    <dgm:cxn modelId="{3AF144E5-2E0C-4733-99B0-DB2A03CD3D37}" srcId="{91AF44CD-8DB9-46B3-A101-04A592B2A7EF}" destId="{E471B462-AC4D-470F-A7B4-5063D59ED25F}" srcOrd="2" destOrd="0" parTransId="{7857FBFE-D559-4488-8F46-001E40052FF4}" sibTransId="{6706776F-45EF-4887-8FE4-CB0A9B230DEC}"/>
    <dgm:cxn modelId="{D0A633FD-58AA-479C-9299-AC693F537768}" type="presOf" srcId="{67FF04AC-8AB8-4C73-A992-5957B6EC0523}" destId="{0722700C-6657-41CC-A295-577613CA2C05}" srcOrd="0" destOrd="0" presId="urn:microsoft.com/office/officeart/2005/8/layout/cycle7"/>
    <dgm:cxn modelId="{D5365AE7-8241-44F4-A0C0-FEAE38C5AE53}" type="presParOf" srcId="{7D995D01-C530-4CC7-BB5C-EB5306EA0787}" destId="{050A0F0A-DB7B-42B6-9C4E-F3E431DC366A}" srcOrd="0" destOrd="0" presId="urn:microsoft.com/office/officeart/2005/8/layout/cycle7"/>
    <dgm:cxn modelId="{9EBB4B78-BF3B-4734-8271-35A721C2DF46}" type="presParOf" srcId="{7D995D01-C530-4CC7-BB5C-EB5306EA0787}" destId="{BEC66D63-39A9-4424-8BB4-A453450175F2}" srcOrd="1" destOrd="0" presId="urn:microsoft.com/office/officeart/2005/8/layout/cycle7"/>
    <dgm:cxn modelId="{F5D2FB2C-A8E0-4D0F-9C3F-19C9012BF417}" type="presParOf" srcId="{BEC66D63-39A9-4424-8BB4-A453450175F2}" destId="{7921FFFD-BFA7-411D-ADDD-A1A5D246A4B4}" srcOrd="0" destOrd="0" presId="urn:microsoft.com/office/officeart/2005/8/layout/cycle7"/>
    <dgm:cxn modelId="{3280494F-6F3B-4A36-B0A5-E1FBD49D71E0}" type="presParOf" srcId="{7D995D01-C530-4CC7-BB5C-EB5306EA0787}" destId="{4A5B5724-1548-4F92-B60F-737E02F2512E}" srcOrd="2" destOrd="0" presId="urn:microsoft.com/office/officeart/2005/8/layout/cycle7"/>
    <dgm:cxn modelId="{8F60CF28-34FC-450F-A526-FFEFEB2A2667}" type="presParOf" srcId="{7D995D01-C530-4CC7-BB5C-EB5306EA0787}" destId="{0722700C-6657-41CC-A295-577613CA2C05}" srcOrd="3" destOrd="0" presId="urn:microsoft.com/office/officeart/2005/8/layout/cycle7"/>
    <dgm:cxn modelId="{3E4E15B4-4A79-44A9-943A-6925688C8CF8}" type="presParOf" srcId="{0722700C-6657-41CC-A295-577613CA2C05}" destId="{E13535DC-D954-41AF-AF43-579875AB6479}" srcOrd="0" destOrd="0" presId="urn:microsoft.com/office/officeart/2005/8/layout/cycle7"/>
    <dgm:cxn modelId="{BBEAB006-1985-475B-B593-376B42370E2C}" type="presParOf" srcId="{7D995D01-C530-4CC7-BB5C-EB5306EA0787}" destId="{8CA5AFDD-C8E4-455B-B00F-5130D3A36513}" srcOrd="4" destOrd="0" presId="urn:microsoft.com/office/officeart/2005/8/layout/cycle7"/>
    <dgm:cxn modelId="{F10C808C-DF01-43D2-B5B4-C59B1AC9BD0D}" type="presParOf" srcId="{7D995D01-C530-4CC7-BB5C-EB5306EA0787}" destId="{877D98B8-CD19-4B6C-86A2-5109EB12F7FD}" srcOrd="5" destOrd="0" presId="urn:microsoft.com/office/officeart/2005/8/layout/cycle7"/>
    <dgm:cxn modelId="{63DCE728-9027-41D5-8F52-769E47BE8EE9}" type="presParOf" srcId="{877D98B8-CD19-4B6C-86A2-5109EB12F7FD}" destId="{16BEEDBD-E86D-4C89-99D4-7FA3D0EF889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A0F0A-DB7B-42B6-9C4E-F3E431DC366A}">
      <dsp:nvSpPr>
        <dsp:cNvPr id="0" name=""/>
        <dsp:cNvSpPr/>
      </dsp:nvSpPr>
      <dsp:spPr>
        <a:xfrm>
          <a:off x="1840512" y="2"/>
          <a:ext cx="2567878" cy="5555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Mercadeo de Ciudad</a:t>
          </a:r>
        </a:p>
      </dsp:txBody>
      <dsp:txXfrm>
        <a:off x="1856784" y="16274"/>
        <a:ext cx="2535334" cy="523028"/>
      </dsp:txXfrm>
    </dsp:sp>
    <dsp:sp modelId="{BEC66D63-39A9-4424-8BB4-A453450175F2}">
      <dsp:nvSpPr>
        <dsp:cNvPr id="0" name=""/>
        <dsp:cNvSpPr/>
      </dsp:nvSpPr>
      <dsp:spPr>
        <a:xfrm rot="2067673">
          <a:off x="3628918" y="843561"/>
          <a:ext cx="923201" cy="1944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3687253" y="882451"/>
        <a:ext cx="806531" cy="116670"/>
      </dsp:txXfrm>
    </dsp:sp>
    <dsp:sp modelId="{4A5B5724-1548-4F92-B60F-737E02F2512E}">
      <dsp:nvSpPr>
        <dsp:cNvPr id="0" name=""/>
        <dsp:cNvSpPr/>
      </dsp:nvSpPr>
      <dsp:spPr>
        <a:xfrm>
          <a:off x="3746525" y="1325997"/>
          <a:ext cx="2620124" cy="55557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Desarrollo y Fortalecimiento a la cadena de valor del turismo</a:t>
          </a:r>
        </a:p>
      </dsp:txBody>
      <dsp:txXfrm>
        <a:off x="3762797" y="1342269"/>
        <a:ext cx="2587580" cy="523028"/>
      </dsp:txXfrm>
    </dsp:sp>
    <dsp:sp modelId="{0722700C-6657-41CC-A295-577613CA2C05}">
      <dsp:nvSpPr>
        <dsp:cNvPr id="0" name=""/>
        <dsp:cNvSpPr/>
      </dsp:nvSpPr>
      <dsp:spPr>
        <a:xfrm rot="10806542">
          <a:off x="2707924" y="1502967"/>
          <a:ext cx="923201" cy="1944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 rot="10800000">
        <a:off x="2766259" y="1541857"/>
        <a:ext cx="806531" cy="116670"/>
      </dsp:txXfrm>
    </dsp:sp>
    <dsp:sp modelId="{8CA5AFDD-C8E4-455B-B00F-5130D3A36513}">
      <dsp:nvSpPr>
        <dsp:cNvPr id="0" name=""/>
        <dsp:cNvSpPr/>
      </dsp:nvSpPr>
      <dsp:spPr>
        <a:xfrm>
          <a:off x="1" y="1318841"/>
          <a:ext cx="2592523" cy="55557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Seguimiento del comportamiento del sector.</a:t>
          </a:r>
        </a:p>
      </dsp:txBody>
      <dsp:txXfrm>
        <a:off x="16273" y="1335113"/>
        <a:ext cx="2559979" cy="523028"/>
      </dsp:txXfrm>
    </dsp:sp>
    <dsp:sp modelId="{877D98B8-CD19-4B6C-86A2-5109EB12F7FD}">
      <dsp:nvSpPr>
        <dsp:cNvPr id="0" name=""/>
        <dsp:cNvSpPr/>
      </dsp:nvSpPr>
      <dsp:spPr>
        <a:xfrm rot="19451619">
          <a:off x="1748756" y="839983"/>
          <a:ext cx="923201" cy="1944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1807091" y="878873"/>
        <a:ext cx="806531" cy="116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0F4327-2255-2104-2979-CFBFCE127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43E81-93C1-12DB-4099-BFADB6AB99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F3E20-804F-814E-8F95-F99336C4C420}" type="datetimeFigureOut">
              <a:rPr lang="es-ES_tradnl" smtClean="0"/>
              <a:t>12/05/2023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5DF0A-0520-E032-8A84-10C90D8BE3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16F1B-C2A1-EE81-F5D6-9C30012F68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FE044-92FC-F248-A161-A1B587EA9F6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0330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Agregar una diapositiva que +hacer mercadeo de ciudad y apoyar a PST y a la cadena de valor del turismo y hacer seguimiento del comportamiento del sector a través de indicadores.</a:t>
            </a:r>
          </a:p>
          <a:p>
            <a:r>
              <a:rPr lang="es-CO" dirty="0"/>
              <a:t>Resaltar que hacemos parte del fortalecimiento tejido empresarial, la ciudad reciba mayores recursos y el desarrollo local </a:t>
            </a:r>
          </a:p>
          <a:p>
            <a:r>
              <a:rPr lang="es-CO" dirty="0"/>
              <a:t>No aplicamos a conservación patrimoniales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013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Agregar una diapositiva que +hacer mercadeo de ciudad y apoyar a PST y a la cadena de valor del turismo y hacer seguimiento del comportamiento del sector a través de indicadores.</a:t>
            </a:r>
          </a:p>
          <a:p>
            <a:r>
              <a:rPr lang="es-CO" dirty="0"/>
              <a:t>Resaltar que hacemos parte del fortalecimiento tejido empresarial, la ciudad reciba mayores recursos y el desarrollo local </a:t>
            </a:r>
          </a:p>
          <a:p>
            <a:r>
              <a:rPr lang="es-CO" dirty="0"/>
              <a:t>No aplicamos a conservación patrimoniales</a:t>
            </a:r>
          </a:p>
        </p:txBody>
      </p:sp>
    </p:spTree>
    <p:extLst>
      <p:ext uri="{BB962C8B-B14F-4D97-AF65-F5344CB8AC3E}">
        <p14:creationId xmlns:p14="http://schemas.microsoft.com/office/powerpoint/2010/main" val="408583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b="1" i="0" dirty="0">
                <a:solidFill>
                  <a:srgbClr val="0000FF"/>
                </a:solidFill>
                <a:effectLst/>
                <a:latin typeface="Work Sans" pitchFamily="2" charset="0"/>
              </a:rPr>
              <a:t>Puntos Fijos:</a:t>
            </a:r>
            <a:r>
              <a:rPr lang="es-MX" b="0" i="0" dirty="0">
                <a:solidFill>
                  <a:srgbClr val="000000"/>
                </a:solidFill>
                <a:effectLst/>
                <a:latin typeface="Work Sans" pitchFamily="2" charset="0"/>
              </a:rPr>
              <a:t> Actualmente operan cinco (5) puntos en esta modalidad: </a:t>
            </a:r>
            <a:r>
              <a:rPr lang="es-MX" b="0" i="0" dirty="0" err="1">
                <a:solidFill>
                  <a:srgbClr val="000000"/>
                </a:solidFill>
                <a:effectLst/>
                <a:latin typeface="Work Sans" pitchFamily="2" charset="0"/>
              </a:rPr>
              <a:t>Montserrate</a:t>
            </a:r>
            <a:r>
              <a:rPr lang="es-MX" b="0" i="0" dirty="0">
                <a:solidFill>
                  <a:srgbClr val="000000"/>
                </a:solidFill>
                <a:effectLst/>
                <a:latin typeface="Work Sans" pitchFamily="2" charset="0"/>
              </a:rPr>
              <a:t>, Templete al Libertador, Terminal de Transportes El Salitre, Aeropuerto El Dorado y Centro Internacional; y otro punto en Corferias durante los días de ferias.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236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636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s-MX" sz="1100" dirty="0">
                <a:solidFill>
                  <a:schemeClr val="accent1">
                    <a:lumMod val="75000"/>
                  </a:schemeClr>
                </a:solidFill>
              </a:rPr>
              <a:t>En el FONDETUR trabajamos para que las comunidades organizadas en torno al turismo y los empresarios de Bogotá, tengan estímulos e incentivos que les permitan ser más competitivos en el sector.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s-MX" sz="1100" dirty="0">
                <a:solidFill>
                  <a:schemeClr val="accent1">
                    <a:lumMod val="75000"/>
                  </a:schemeClr>
                </a:solidFill>
              </a:rPr>
              <a:t>En el 2023 se van a tener 5 convocatorias… con qué enfoques, muy general.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839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325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954481" y="841772"/>
            <a:ext cx="4530375" cy="17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  <a:defRPr sz="3300" b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954481" y="2701528"/>
            <a:ext cx="4530375" cy="12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571750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86050" y="273844"/>
            <a:ext cx="58293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 sz="33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87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parador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995776" y="1282303"/>
            <a:ext cx="6514811" cy="213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  <a:defRPr sz="45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1995776" y="3442097"/>
            <a:ext cx="6514812" cy="11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contenidoGeneral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5">
            <a:extLst>
              <a:ext uri="{FF2B5EF4-FFF2-40B4-BE49-F238E27FC236}">
                <a16:creationId xmlns:a16="http://schemas.microsoft.com/office/drawing/2014/main" id="{02E87C31-8D2B-45E2-8BA0-67C7F723BA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6456" y="273844"/>
            <a:ext cx="6528893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 sz="33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64;p15">
            <a:extLst>
              <a:ext uri="{FF2B5EF4-FFF2-40B4-BE49-F238E27FC236}">
                <a16:creationId xmlns:a16="http://schemas.microsoft.com/office/drawing/2014/main" id="{81DF71E3-E9C5-4D93-ACFC-3A00B6C233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6455" y="1369219"/>
            <a:ext cx="6528894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tx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865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Contenido general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3;p15">
            <a:extLst>
              <a:ext uri="{FF2B5EF4-FFF2-40B4-BE49-F238E27FC236}">
                <a16:creationId xmlns:a16="http://schemas.microsoft.com/office/drawing/2014/main" id="{25AD1286-7174-4344-9515-3AF9D65BDD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6456" y="273844"/>
            <a:ext cx="6528893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 sz="33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" name="Google Shape;64;p15">
            <a:extLst>
              <a:ext uri="{FF2B5EF4-FFF2-40B4-BE49-F238E27FC236}">
                <a16:creationId xmlns:a16="http://schemas.microsoft.com/office/drawing/2014/main" id="{3E95EF73-A6B0-4AF0-B9D3-049214E4EC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6455" y="1369219"/>
            <a:ext cx="6528894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tx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51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Contenido_comparac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2099143" y="273844"/>
            <a:ext cx="6416206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 sz="33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2099143" y="1369219"/>
            <a:ext cx="3172572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5422791" y="1369219"/>
            <a:ext cx="309256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ntenido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900362" y="273844"/>
            <a:ext cx="661617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 sz="33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1900362" y="1260872"/>
            <a:ext cx="2597904" cy="6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1900362" y="1878806"/>
            <a:ext cx="2597904" cy="276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25" cy="6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25" cy="276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ContenidoGeneral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5">
            <a:extLst>
              <a:ext uri="{FF2B5EF4-FFF2-40B4-BE49-F238E27FC236}">
                <a16:creationId xmlns:a16="http://schemas.microsoft.com/office/drawing/2014/main" id="{8140A3C9-7B0D-4CA3-B506-F8AF72C30E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6456" y="273844"/>
            <a:ext cx="6528893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 sz="33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64;p15">
            <a:extLst>
              <a:ext uri="{FF2B5EF4-FFF2-40B4-BE49-F238E27FC236}">
                <a16:creationId xmlns:a16="http://schemas.microsoft.com/office/drawing/2014/main" id="{71209449-35CA-4608-9F14-D32B962741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6455" y="1369219"/>
            <a:ext cx="6528894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tx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parador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71276" y="1282303"/>
            <a:ext cx="6514811" cy="213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  <a:defRPr sz="45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71276" y="3442097"/>
            <a:ext cx="6514812" cy="11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60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idoColumn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  <a:defRPr sz="33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000303" cy="36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681454" y="1369219"/>
            <a:ext cx="4833896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707" r:id="rId3"/>
    <p:sldLayoutId id="2147483706" r:id="rId4"/>
    <p:sldLayoutId id="2147483662" r:id="rId5"/>
    <p:sldLayoutId id="2147483663" r:id="rId6"/>
    <p:sldLayoutId id="2147483665" r:id="rId7"/>
    <p:sldLayoutId id="2147483708" r:id="rId8"/>
    <p:sldLayoutId id="2147483666" r:id="rId9"/>
    <p:sldLayoutId id="2147483668" r:id="rId10"/>
    <p:sldLayoutId id="214748370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spc="0">
          <a:ln>
            <a:noFill/>
          </a:ln>
          <a:solidFill>
            <a:srgbClr val="00B050"/>
          </a:solidFill>
          <a:effectLst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>
              <a:lumMod val="50000"/>
              <a:lumOff val="50000"/>
            </a:schemeClr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dt.gov.co/es/fondetur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CBCCC-132F-4090-AD30-4CF177A18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INSTITUTO DISTRITAL DE TURISMO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960A61-C5D7-4833-A1FB-A3BAA000B9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s-CO" dirty="0"/>
          </a:p>
          <a:p>
            <a:r>
              <a:rPr lang="es-CO" dirty="0"/>
              <a:t>COMPETENCIAS INSTITUCIONALES SECTOR DESARROLLO ECONÓMICO, INDUSTRIA Y TURISMO</a:t>
            </a:r>
          </a:p>
          <a:p>
            <a:endParaRPr lang="es-CO" dirty="0"/>
          </a:p>
          <a:p>
            <a:r>
              <a:rPr lang="es-CO" dirty="0"/>
              <a:t>MAYO 2023</a:t>
            </a:r>
          </a:p>
        </p:txBody>
      </p:sp>
    </p:spTree>
    <p:extLst>
      <p:ext uri="{BB962C8B-B14F-4D97-AF65-F5344CB8AC3E}">
        <p14:creationId xmlns:p14="http://schemas.microsoft.com/office/powerpoint/2010/main" val="215333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B33D4525-C61F-703A-5C2E-A56F5D824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608" y="4090965"/>
            <a:ext cx="3017520" cy="1182748"/>
          </a:xfr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indent="0" algn="ctr"/>
            <a:r>
              <a:rPr lang="es-MX" sz="130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Articulación con operadores de turismo, agencias de viajes, mayoristas y DMC de la ciudad, con el fin de </a:t>
            </a:r>
            <a:r>
              <a:rPr lang="es-MX" sz="13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comercializar la oferta turística de la ciudad </a:t>
            </a:r>
            <a:r>
              <a:rPr lang="es-MX" sz="130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y productos turísticos desarrollados por la Entidad.</a:t>
            </a:r>
            <a:endParaRPr lang="es-CO" sz="1300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pic>
        <p:nvPicPr>
          <p:cNvPr id="7" name="Google Shape;109;p20">
            <a:extLst>
              <a:ext uri="{FF2B5EF4-FFF2-40B4-BE49-F238E27FC236}">
                <a16:creationId xmlns:a16="http://schemas.microsoft.com/office/drawing/2014/main" id="{A69B2B9D-0093-5A1C-136D-93976E3413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4281" y="2645541"/>
            <a:ext cx="2696612" cy="1719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2;p20">
            <a:extLst>
              <a:ext uri="{FF2B5EF4-FFF2-40B4-BE49-F238E27FC236}">
                <a16:creationId xmlns:a16="http://schemas.microsoft.com/office/drawing/2014/main" id="{940A62F8-3029-CDC6-FFA1-6FA5153B368B}"/>
              </a:ext>
            </a:extLst>
          </p:cNvPr>
          <p:cNvSpPr/>
          <p:nvPr/>
        </p:nvSpPr>
        <p:spPr>
          <a:xfrm>
            <a:off x="1785898" y="3044584"/>
            <a:ext cx="1994265" cy="82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500" b="1" i="0" u="none" strike="noStrike" cap="none" dirty="0">
                <a:solidFill>
                  <a:srgbClr val="2E4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Canales de Comercialización</a:t>
            </a:r>
            <a:endParaRPr lang="es-CO" sz="15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" name="Google Shape;111;p20">
            <a:extLst>
              <a:ext uri="{FF2B5EF4-FFF2-40B4-BE49-F238E27FC236}">
                <a16:creationId xmlns:a16="http://schemas.microsoft.com/office/drawing/2014/main" id="{182620FA-99B9-6E24-59CF-882F8A39A9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17" y="-83589"/>
            <a:ext cx="2500551" cy="181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20;p20">
            <a:extLst>
              <a:ext uri="{FF2B5EF4-FFF2-40B4-BE49-F238E27FC236}">
                <a16:creationId xmlns:a16="http://schemas.microsoft.com/office/drawing/2014/main" id="{9C80DEBD-292F-AE5A-3ED8-D97EEFF028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5142" y="-83590"/>
            <a:ext cx="2682920" cy="183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1;p20">
            <a:extLst>
              <a:ext uri="{FF2B5EF4-FFF2-40B4-BE49-F238E27FC236}">
                <a16:creationId xmlns:a16="http://schemas.microsoft.com/office/drawing/2014/main" id="{3B27A155-0B73-AE83-237F-E66884536C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3201" y="-83589"/>
            <a:ext cx="2342372" cy="18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23;p20">
            <a:extLst>
              <a:ext uri="{FF2B5EF4-FFF2-40B4-BE49-F238E27FC236}">
                <a16:creationId xmlns:a16="http://schemas.microsoft.com/office/drawing/2014/main" id="{024592D9-C57C-6548-F14E-9453F6D3513E}"/>
              </a:ext>
            </a:extLst>
          </p:cNvPr>
          <p:cNvSpPr/>
          <p:nvPr/>
        </p:nvSpPr>
        <p:spPr>
          <a:xfrm>
            <a:off x="6024333" y="274345"/>
            <a:ext cx="1640107" cy="10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Marca</a:t>
            </a:r>
          </a:p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Ciudad</a:t>
            </a:r>
          </a:p>
        </p:txBody>
      </p:sp>
      <p:pic>
        <p:nvPicPr>
          <p:cNvPr id="23" name="Google Shape;124;p20">
            <a:extLst>
              <a:ext uri="{FF2B5EF4-FFF2-40B4-BE49-F238E27FC236}">
                <a16:creationId xmlns:a16="http://schemas.microsoft.com/office/drawing/2014/main" id="{EC9AB77A-C0BB-A1AF-7E8A-26F82D91C854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583499" y="2645541"/>
            <a:ext cx="2465832" cy="171973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28;p20">
            <a:extLst>
              <a:ext uri="{FF2B5EF4-FFF2-40B4-BE49-F238E27FC236}">
                <a16:creationId xmlns:a16="http://schemas.microsoft.com/office/drawing/2014/main" id="{77204C6E-B8EB-A29B-29FD-92CBC97039B0}"/>
              </a:ext>
            </a:extLst>
          </p:cNvPr>
          <p:cNvSpPr/>
          <p:nvPr/>
        </p:nvSpPr>
        <p:spPr>
          <a:xfrm>
            <a:off x="5161445" y="3044584"/>
            <a:ext cx="1246283" cy="82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Banco de Imágenes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63D6D9C8-8388-E28C-B205-00571905A4E6}"/>
              </a:ext>
            </a:extLst>
          </p:cNvPr>
          <p:cNvSpPr txBox="1">
            <a:spLocks/>
          </p:cNvSpPr>
          <p:nvPr/>
        </p:nvSpPr>
        <p:spPr>
          <a:xfrm>
            <a:off x="4334586" y="4090965"/>
            <a:ext cx="2830203" cy="99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indent="0" algn="ct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None/>
              <a:defRPr sz="13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914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dirty="0"/>
              <a:t>Herramienta en </a:t>
            </a:r>
            <a:r>
              <a:rPr lang="es-MX" dirty="0" err="1"/>
              <a:t>BogotaDC.Travel</a:t>
            </a:r>
            <a:r>
              <a:rPr lang="es-MX" dirty="0"/>
              <a:t> que </a:t>
            </a:r>
            <a:r>
              <a:rPr lang="es-MX" b="1" dirty="0"/>
              <a:t>facilita más de 500 fotografías de alta calidad</a:t>
            </a:r>
            <a:r>
              <a:rPr lang="es-MX" dirty="0"/>
              <a:t> de manera gratuita a empresas y actores del turismo. </a:t>
            </a:r>
            <a:endParaRPr lang="es-CO" dirty="0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1B69F71E-F310-B1A1-BBB5-AF2FC2FE0A94}"/>
              </a:ext>
            </a:extLst>
          </p:cNvPr>
          <p:cNvSpPr txBox="1">
            <a:spLocks/>
          </p:cNvSpPr>
          <p:nvPr/>
        </p:nvSpPr>
        <p:spPr>
          <a:xfrm>
            <a:off x="5457879" y="1520274"/>
            <a:ext cx="2646513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indent="0" algn="ct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None/>
              <a:defRPr sz="1300">
                <a:solidFill>
                  <a:srgbClr val="008080"/>
                </a:solidFill>
                <a:latin typeface="Calibri"/>
                <a:ea typeface="Calibri"/>
                <a:cs typeface="Calibri"/>
              </a:defRPr>
            </a:lvl1pPr>
            <a:lvl2pPr marL="914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dirty="0"/>
              <a:t>Elemento de comunicación que busca </a:t>
            </a:r>
            <a:r>
              <a:rPr lang="es-MX" b="1" dirty="0"/>
              <a:t>posicionar la ciudad </a:t>
            </a:r>
            <a:r>
              <a:rPr lang="es-MX" dirty="0"/>
              <a:t>como destino de turismo. Su licenciamiento está a disposición de gremios, asociaciones, medios, entre otros.</a:t>
            </a:r>
            <a:endParaRPr lang="es-CO" dirty="0"/>
          </a:p>
        </p:txBody>
      </p:sp>
      <p:sp>
        <p:nvSpPr>
          <p:cNvPr id="2" name="Google Shape;122;p20">
            <a:extLst>
              <a:ext uri="{FF2B5EF4-FFF2-40B4-BE49-F238E27FC236}">
                <a16:creationId xmlns:a16="http://schemas.microsoft.com/office/drawing/2014/main" id="{FAD6866A-C439-4045-9738-B3A0C69C8BB9}"/>
              </a:ext>
            </a:extLst>
          </p:cNvPr>
          <p:cNvSpPr/>
          <p:nvPr/>
        </p:nvSpPr>
        <p:spPr>
          <a:xfrm>
            <a:off x="389608" y="274345"/>
            <a:ext cx="1890889" cy="105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Turismo de negocios</a:t>
            </a:r>
            <a:endParaRPr lang="es-CO" sz="1200" b="1" dirty="0">
              <a:solidFill>
                <a:srgbClr val="2E4889"/>
              </a:solidFill>
              <a:latin typeface="Century Gothic"/>
              <a:sym typeface="Century Gothic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30DE5B71-65C9-606D-52B9-9A1FECBE4A52}"/>
              </a:ext>
            </a:extLst>
          </p:cNvPr>
          <p:cNvSpPr txBox="1">
            <a:spLocks/>
          </p:cNvSpPr>
          <p:nvPr/>
        </p:nvSpPr>
        <p:spPr>
          <a:xfrm>
            <a:off x="-140554" y="1502006"/>
            <a:ext cx="3017520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indent="0" algn="ct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None/>
              <a:defRPr sz="1300">
                <a:solidFill>
                  <a:srgbClr val="008080"/>
                </a:solidFill>
                <a:latin typeface="Calibri"/>
                <a:ea typeface="Calibri"/>
                <a:cs typeface="Calibri"/>
              </a:defRPr>
            </a:lvl1pPr>
            <a:lvl2pPr marL="914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dirty="0"/>
              <a:t>Junto con el </a:t>
            </a:r>
            <a:r>
              <a:rPr lang="es-MX" dirty="0" err="1"/>
              <a:t>Buerau</a:t>
            </a:r>
            <a:r>
              <a:rPr lang="es-MX" dirty="0"/>
              <a:t> de Convenciones de Bogotá, se enfoca </a:t>
            </a:r>
            <a:r>
              <a:rPr lang="es-MX" b="1" dirty="0"/>
              <a:t>en captar eventos (turismo de negocios) </a:t>
            </a:r>
            <a:r>
              <a:rPr lang="es-MX" dirty="0"/>
              <a:t>para ser desarrollados en la Ciudad. Incluye el portal especializado para el turismo de reuniones en la página web </a:t>
            </a:r>
            <a:r>
              <a:rPr lang="es-MX" dirty="0" err="1"/>
              <a:t>BogotaDC.Travel</a:t>
            </a:r>
            <a:endParaRPr lang="es-CO" dirty="0"/>
          </a:p>
        </p:txBody>
      </p:sp>
      <p:sp>
        <p:nvSpPr>
          <p:cNvPr id="6" name="Google Shape;123;p20">
            <a:extLst>
              <a:ext uri="{FF2B5EF4-FFF2-40B4-BE49-F238E27FC236}">
                <a16:creationId xmlns:a16="http://schemas.microsoft.com/office/drawing/2014/main" id="{B20CCE1E-FFBF-62B4-2786-677D2E978BA0}"/>
              </a:ext>
            </a:extLst>
          </p:cNvPr>
          <p:cNvSpPr/>
          <p:nvPr/>
        </p:nvSpPr>
        <p:spPr>
          <a:xfrm>
            <a:off x="3336547" y="614909"/>
            <a:ext cx="1640107" cy="39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Relaciones públicas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89A88525-8D01-DCAB-0321-626B3907234D}"/>
              </a:ext>
            </a:extLst>
          </p:cNvPr>
          <p:cNvSpPr txBox="1">
            <a:spLocks/>
          </p:cNvSpPr>
          <p:nvPr/>
        </p:nvSpPr>
        <p:spPr>
          <a:xfrm>
            <a:off x="2833345" y="1540093"/>
            <a:ext cx="2646513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9700" indent="0" algn="ctr"/>
            <a:r>
              <a:rPr lang="es-MX" sz="1300" b="1" dirty="0">
                <a:solidFill>
                  <a:schemeClr val="accent1">
                    <a:lumMod val="75000"/>
                  </a:schemeClr>
                </a:solidFill>
              </a:rPr>
              <a:t>Alianzas con entidades públicas y privadas de la cadena de valor del turismo</a:t>
            </a:r>
            <a:r>
              <a:rPr lang="es-MX" sz="1300" dirty="0">
                <a:solidFill>
                  <a:schemeClr val="accent1">
                    <a:lumMod val="75000"/>
                  </a:schemeClr>
                </a:solidFill>
              </a:rPr>
              <a:t>, con el fin de generar acciones para beneficio del turismo de la ciudad.</a:t>
            </a:r>
            <a:endParaRPr lang="es-CO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7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>
            <a:extLst>
              <a:ext uri="{FF2B5EF4-FFF2-40B4-BE49-F238E27FC236}">
                <a16:creationId xmlns:a16="http://schemas.microsoft.com/office/drawing/2014/main" id="{DE518261-6CE8-D38C-EB4C-210055ED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34" y="701749"/>
            <a:ext cx="6514811" cy="2563071"/>
          </a:xfr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algn="ctr">
              <a:buSzPts val="4500"/>
              <a:buFont typeface="Calibri"/>
            </a:pPr>
            <a:r>
              <a:rPr lang="es-CO" sz="4500" dirty="0"/>
              <a:t>Subdirección de Inteligencia y Gestión de T.I.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1070A884-87D3-9762-47CE-86686FF5E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5934" y="3370521"/>
            <a:ext cx="6514812" cy="788333"/>
          </a:xfr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indent="-228600" algn="ctr">
              <a:buClr>
                <a:srgbClr val="888888"/>
              </a:buClr>
              <a:buSzPts val="1800"/>
              <a:buNone/>
            </a:pPr>
            <a:r>
              <a:rPr lang="es-CO" sz="2800" dirty="0">
                <a:solidFill>
                  <a:srgbClr val="888888"/>
                </a:solidFill>
              </a:rPr>
              <a:t>OBSERVATORIO DE TURISMO</a:t>
            </a:r>
          </a:p>
        </p:txBody>
      </p:sp>
    </p:spTree>
    <p:extLst>
      <p:ext uri="{BB962C8B-B14F-4D97-AF65-F5344CB8AC3E}">
        <p14:creationId xmlns:p14="http://schemas.microsoft.com/office/powerpoint/2010/main" val="383110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FE3D9D1D-59EE-A761-12A3-69C967172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6306" y="3960752"/>
            <a:ext cx="3017520" cy="1182748"/>
          </a:xfr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indent="0" algn="ctr"/>
            <a:r>
              <a:rPr lang="es-MX" sz="130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Estos documentos tienen por objeto presentar las </a:t>
            </a:r>
            <a:r>
              <a:rPr lang="es-MX" sz="13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principales características del desarrollo del turismo en la ciudad</a:t>
            </a:r>
            <a:r>
              <a:rPr lang="es-MX" sz="130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, identificando logros y limitaciones, para la toma de decisiones del sector.</a:t>
            </a:r>
            <a:endParaRPr lang="es-CO" sz="1300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pic>
        <p:nvPicPr>
          <p:cNvPr id="5" name="Google Shape;109;p20">
            <a:extLst>
              <a:ext uri="{FF2B5EF4-FFF2-40B4-BE49-F238E27FC236}">
                <a16:creationId xmlns:a16="http://schemas.microsoft.com/office/drawing/2014/main" id="{1B063653-7386-15D0-0228-D35946307A1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3216" y="2270481"/>
            <a:ext cx="2696612" cy="19324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2;p20">
            <a:extLst>
              <a:ext uri="{FF2B5EF4-FFF2-40B4-BE49-F238E27FC236}">
                <a16:creationId xmlns:a16="http://schemas.microsoft.com/office/drawing/2014/main" id="{F276B983-0F3E-D238-C08B-A10BB9073713}"/>
              </a:ext>
            </a:extLst>
          </p:cNvPr>
          <p:cNvSpPr/>
          <p:nvPr/>
        </p:nvSpPr>
        <p:spPr>
          <a:xfrm>
            <a:off x="3142636" y="2849270"/>
            <a:ext cx="1777772" cy="68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600" b="1" i="0" u="none" strike="noStrike" cap="none" dirty="0">
                <a:solidFill>
                  <a:srgbClr val="2E4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Estudios</a:t>
            </a:r>
            <a:endParaRPr lang="es-CO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Google Shape;111;p20">
            <a:extLst>
              <a:ext uri="{FF2B5EF4-FFF2-40B4-BE49-F238E27FC236}">
                <a16:creationId xmlns:a16="http://schemas.microsoft.com/office/drawing/2014/main" id="{47D7DA07-3F60-4E44-103A-AC4A724A88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9877" y="-204812"/>
            <a:ext cx="2500551" cy="20398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76FDCB4D-0E08-D1B5-7BC6-1E4C6CC3485B}"/>
              </a:ext>
            </a:extLst>
          </p:cNvPr>
          <p:cNvSpPr txBox="1">
            <a:spLocks/>
          </p:cNvSpPr>
          <p:nvPr/>
        </p:nvSpPr>
        <p:spPr>
          <a:xfrm>
            <a:off x="1163862" y="1567098"/>
            <a:ext cx="3017520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indent="0" algn="ct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None/>
              <a:defRPr sz="1300">
                <a:solidFill>
                  <a:srgbClr val="008080"/>
                </a:solidFill>
                <a:latin typeface="Calibri"/>
                <a:ea typeface="Calibri"/>
                <a:cs typeface="Calibri"/>
              </a:defRPr>
            </a:lvl1pPr>
            <a:lvl2pPr marL="914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dirty="0"/>
              <a:t>Documentos que recopilan las cifras, indicadores, estadísticas y </a:t>
            </a:r>
            <a:r>
              <a:rPr lang="es-MX" b="1" dirty="0"/>
              <a:t>hechos más representativos del sector turístico </a:t>
            </a:r>
            <a:r>
              <a:rPr lang="es-MX" dirty="0"/>
              <a:t>de la ciudad, de </a:t>
            </a:r>
            <a:r>
              <a:rPr lang="es-MX" b="1" dirty="0"/>
              <a:t>manera mensual</a:t>
            </a:r>
            <a:r>
              <a:rPr lang="es-MX" dirty="0"/>
              <a:t>.</a:t>
            </a:r>
            <a:endParaRPr lang="es-CO" dirty="0"/>
          </a:p>
        </p:txBody>
      </p:sp>
      <p:pic>
        <p:nvPicPr>
          <p:cNvPr id="9" name="Google Shape;120;p20">
            <a:extLst>
              <a:ext uri="{FF2B5EF4-FFF2-40B4-BE49-F238E27FC236}">
                <a16:creationId xmlns:a16="http://schemas.microsoft.com/office/drawing/2014/main" id="{1D910C33-244A-9CEB-7896-8BF9ABF645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8347" y="-234676"/>
            <a:ext cx="2682920" cy="20617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2;p20">
            <a:extLst>
              <a:ext uri="{FF2B5EF4-FFF2-40B4-BE49-F238E27FC236}">
                <a16:creationId xmlns:a16="http://schemas.microsoft.com/office/drawing/2014/main" id="{C9460E63-F50B-38CA-FE79-B6D23606A2AB}"/>
              </a:ext>
            </a:extLst>
          </p:cNvPr>
          <p:cNvSpPr/>
          <p:nvPr/>
        </p:nvSpPr>
        <p:spPr>
          <a:xfrm>
            <a:off x="5239274" y="495722"/>
            <a:ext cx="1485352" cy="39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Informes</a:t>
            </a:r>
          </a:p>
        </p:txBody>
      </p:sp>
      <p:pic>
        <p:nvPicPr>
          <p:cNvPr id="11" name="Google Shape;121;p20">
            <a:extLst>
              <a:ext uri="{FF2B5EF4-FFF2-40B4-BE49-F238E27FC236}">
                <a16:creationId xmlns:a16="http://schemas.microsoft.com/office/drawing/2014/main" id="{7F06C0E6-DAB2-0C67-11A8-634B512B5C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1196" y="2270481"/>
            <a:ext cx="2342372" cy="19324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3;p20">
            <a:extLst>
              <a:ext uri="{FF2B5EF4-FFF2-40B4-BE49-F238E27FC236}">
                <a16:creationId xmlns:a16="http://schemas.microsoft.com/office/drawing/2014/main" id="{DEF0C50F-FF7D-8156-C892-560AA0AEC529}"/>
              </a:ext>
            </a:extLst>
          </p:cNvPr>
          <p:cNvSpPr/>
          <p:nvPr/>
        </p:nvSpPr>
        <p:spPr>
          <a:xfrm>
            <a:off x="6644908" y="2777539"/>
            <a:ext cx="1634948" cy="39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500" b="1" dirty="0">
                <a:solidFill>
                  <a:srgbClr val="2E4889"/>
                </a:solidFill>
                <a:latin typeface="Century Gothic"/>
                <a:sym typeface="Century Gothic"/>
              </a:rPr>
              <a:t>Investigación a viajeros en Bogotá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0D352FA8-1980-3EA2-85E4-8C0E5EDDAE46}"/>
              </a:ext>
            </a:extLst>
          </p:cNvPr>
          <p:cNvSpPr txBox="1">
            <a:spLocks/>
          </p:cNvSpPr>
          <p:nvPr/>
        </p:nvSpPr>
        <p:spPr>
          <a:xfrm>
            <a:off x="4623136" y="1567098"/>
            <a:ext cx="2830203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9700" indent="0" algn="ctr"/>
            <a:r>
              <a:rPr lang="es-MX" sz="1300" b="1" dirty="0">
                <a:solidFill>
                  <a:schemeClr val="accent1">
                    <a:lumMod val="75000"/>
                  </a:schemeClr>
                </a:solidFill>
              </a:rPr>
              <a:t>Análisis detallado de mediciones particulares </a:t>
            </a:r>
            <a:r>
              <a:rPr lang="es-MX" sz="1300" dirty="0">
                <a:solidFill>
                  <a:schemeClr val="accent1">
                    <a:lumMod val="75000"/>
                  </a:schemeClr>
                </a:solidFill>
              </a:rPr>
              <a:t>que afectan el desarrollo económico y turísticos de la ciudad.</a:t>
            </a:r>
            <a:endParaRPr lang="es-CO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020A28D-EB8B-A72B-591E-148DB1A5A723}"/>
              </a:ext>
            </a:extLst>
          </p:cNvPr>
          <p:cNvSpPr txBox="1">
            <a:spLocks/>
          </p:cNvSpPr>
          <p:nvPr/>
        </p:nvSpPr>
        <p:spPr>
          <a:xfrm>
            <a:off x="6047280" y="3960752"/>
            <a:ext cx="2830203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indent="0" algn="ct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None/>
              <a:defRPr sz="1300">
                <a:solidFill>
                  <a:srgbClr val="008080"/>
                </a:solidFill>
                <a:latin typeface="Calibri"/>
                <a:ea typeface="Calibri"/>
                <a:cs typeface="Calibri"/>
              </a:defRPr>
            </a:lvl1pPr>
            <a:lvl2pPr marL="914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b="1" dirty="0"/>
              <a:t>Cuantifica y caracteriza los flujos de viajeros que salen de la ciudad</a:t>
            </a:r>
            <a:r>
              <a:rPr lang="es-MX" dirty="0"/>
              <a:t>, tanto para no residentes como residentes, en función de sus lugares de origen y destino, y sus motivaciones de viaje.</a:t>
            </a:r>
          </a:p>
        </p:txBody>
      </p:sp>
      <p:sp>
        <p:nvSpPr>
          <p:cNvPr id="22" name="Google Shape;122;p20">
            <a:extLst>
              <a:ext uri="{FF2B5EF4-FFF2-40B4-BE49-F238E27FC236}">
                <a16:creationId xmlns:a16="http://schemas.microsoft.com/office/drawing/2014/main" id="{75704D8E-90D5-AF56-1C03-9AC1A6D7BE1B}"/>
              </a:ext>
            </a:extLst>
          </p:cNvPr>
          <p:cNvSpPr/>
          <p:nvPr/>
        </p:nvSpPr>
        <p:spPr>
          <a:xfrm>
            <a:off x="1927476" y="559608"/>
            <a:ext cx="1485352" cy="39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Boletines</a:t>
            </a:r>
          </a:p>
        </p:txBody>
      </p:sp>
    </p:spTree>
    <p:extLst>
      <p:ext uri="{BB962C8B-B14F-4D97-AF65-F5344CB8AC3E}">
        <p14:creationId xmlns:p14="http://schemas.microsoft.com/office/powerpoint/2010/main" val="21304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1;p20">
            <a:extLst>
              <a:ext uri="{FF2B5EF4-FFF2-40B4-BE49-F238E27FC236}">
                <a16:creationId xmlns:a16="http://schemas.microsoft.com/office/drawing/2014/main" id="{47D7DA07-3F60-4E44-103A-AC4A724A88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734" y="-204812"/>
            <a:ext cx="2500551" cy="20398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76FDCB4D-0E08-D1B5-7BC6-1E4C6CC3485B}"/>
              </a:ext>
            </a:extLst>
          </p:cNvPr>
          <p:cNvSpPr txBox="1">
            <a:spLocks/>
          </p:cNvSpPr>
          <p:nvPr/>
        </p:nvSpPr>
        <p:spPr>
          <a:xfrm>
            <a:off x="1653719" y="1567098"/>
            <a:ext cx="3017520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indent="0" algn="ct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None/>
              <a:defRPr sz="1300">
                <a:solidFill>
                  <a:srgbClr val="008080"/>
                </a:solidFill>
                <a:latin typeface="Calibri"/>
                <a:ea typeface="Calibri"/>
                <a:cs typeface="Calibri"/>
              </a:defRPr>
            </a:lvl1pPr>
            <a:lvl2pPr marL="914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dirty="0"/>
              <a:t> Estudios que se realizan con el objetivo de conocer las características, hábitos, intereses y gasto de los visitantes (nacionales y extranjeros) que realizan viajes turísticos a la ciudad.</a:t>
            </a:r>
            <a:endParaRPr lang="es-CO" dirty="0"/>
          </a:p>
        </p:txBody>
      </p:sp>
      <p:pic>
        <p:nvPicPr>
          <p:cNvPr id="9" name="Google Shape;120;p20">
            <a:extLst>
              <a:ext uri="{FF2B5EF4-FFF2-40B4-BE49-F238E27FC236}">
                <a16:creationId xmlns:a16="http://schemas.microsoft.com/office/drawing/2014/main" id="{1D910C33-244A-9CEB-7896-8BF9ABF645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5585" y="-234676"/>
            <a:ext cx="2682920" cy="20617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2;p20">
            <a:extLst>
              <a:ext uri="{FF2B5EF4-FFF2-40B4-BE49-F238E27FC236}">
                <a16:creationId xmlns:a16="http://schemas.microsoft.com/office/drawing/2014/main" id="{C9460E63-F50B-38CA-FE79-B6D23606A2AB}"/>
              </a:ext>
            </a:extLst>
          </p:cNvPr>
          <p:cNvSpPr/>
          <p:nvPr/>
        </p:nvSpPr>
        <p:spPr>
          <a:xfrm>
            <a:off x="6016512" y="495722"/>
            <a:ext cx="1485352" cy="39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Mapas Digitales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0D352FA8-1980-3EA2-85E4-8C0E5EDDAE46}"/>
              </a:ext>
            </a:extLst>
          </p:cNvPr>
          <p:cNvSpPr txBox="1">
            <a:spLocks/>
          </p:cNvSpPr>
          <p:nvPr/>
        </p:nvSpPr>
        <p:spPr>
          <a:xfrm>
            <a:off x="5400374" y="1567098"/>
            <a:ext cx="2830203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9700" indent="0" algn="ctr"/>
            <a:r>
              <a:rPr lang="es-MX" sz="1300" dirty="0">
                <a:solidFill>
                  <a:schemeClr val="accent1">
                    <a:lumMod val="75000"/>
                  </a:schemeClr>
                </a:solidFill>
              </a:rPr>
              <a:t>Herramientas de ayuda que contienen información georreferenciada, procesada bajo conceptos de estadística y análisis espacial.</a:t>
            </a:r>
            <a:endParaRPr lang="es-CO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Google Shape;122;p20">
            <a:extLst>
              <a:ext uri="{FF2B5EF4-FFF2-40B4-BE49-F238E27FC236}">
                <a16:creationId xmlns:a16="http://schemas.microsoft.com/office/drawing/2014/main" id="{75704D8E-90D5-AF56-1C03-9AC1A6D7BE1B}"/>
              </a:ext>
            </a:extLst>
          </p:cNvPr>
          <p:cNvSpPr/>
          <p:nvPr/>
        </p:nvSpPr>
        <p:spPr>
          <a:xfrm>
            <a:off x="2417333" y="559608"/>
            <a:ext cx="1485352" cy="39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Perfiles de Mercado</a:t>
            </a:r>
          </a:p>
        </p:txBody>
      </p:sp>
      <p:pic>
        <p:nvPicPr>
          <p:cNvPr id="18" name="Google Shape;124;p20">
            <a:extLst>
              <a:ext uri="{FF2B5EF4-FFF2-40B4-BE49-F238E27FC236}">
                <a16:creationId xmlns:a16="http://schemas.microsoft.com/office/drawing/2014/main" id="{9E163B5A-497A-B5DD-6A03-8F3A1EC4001D}"/>
              </a:ext>
            </a:extLst>
          </p:cNvPr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3902685" y="2430097"/>
            <a:ext cx="2465832" cy="19324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28;p20">
            <a:extLst>
              <a:ext uri="{FF2B5EF4-FFF2-40B4-BE49-F238E27FC236}">
                <a16:creationId xmlns:a16="http://schemas.microsoft.com/office/drawing/2014/main" id="{D9B7D70D-FCA7-DBBF-A42D-D1D842015765}"/>
              </a:ext>
            </a:extLst>
          </p:cNvPr>
          <p:cNvSpPr/>
          <p:nvPr/>
        </p:nvSpPr>
        <p:spPr>
          <a:xfrm>
            <a:off x="4444940" y="3147945"/>
            <a:ext cx="1381323" cy="39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Mediciones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6ADD7F57-930F-5EC7-313B-BDB814A5CE62}"/>
              </a:ext>
            </a:extLst>
          </p:cNvPr>
          <p:cNvSpPr txBox="1">
            <a:spLocks/>
          </p:cNvSpPr>
          <p:nvPr/>
        </p:nvSpPr>
        <p:spPr>
          <a:xfrm>
            <a:off x="3648440" y="4138479"/>
            <a:ext cx="2830203" cy="100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indent="0" algn="ct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None/>
              <a:defRPr sz="13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914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dirty="0"/>
              <a:t>Mediciones particulares de </a:t>
            </a:r>
            <a:r>
              <a:rPr lang="es-MX" b="1" dirty="0"/>
              <a:t>asistencia </a:t>
            </a:r>
            <a:r>
              <a:rPr lang="es-MX" dirty="0"/>
              <a:t>y percepción a </a:t>
            </a:r>
            <a:r>
              <a:rPr lang="es-MX" b="1" dirty="0"/>
              <a:t>eventos especiales </a:t>
            </a:r>
            <a:r>
              <a:rPr lang="es-MX" dirty="0"/>
              <a:t>de la ciudad.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25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D8401172-EDCE-E2E1-B07A-0BE4F9B9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34" y="701749"/>
            <a:ext cx="6514811" cy="2563071"/>
          </a:xfr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algn="ctr">
              <a:buSzPts val="4500"/>
              <a:buFont typeface="Calibri"/>
            </a:pPr>
            <a:r>
              <a:rPr lang="es-CO" sz="4500" dirty="0"/>
              <a:t>Subdirección de Planeación</a:t>
            </a:r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2955F449-5AE4-608D-5000-20E6359E2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5934" y="3370521"/>
            <a:ext cx="6514812" cy="788333"/>
          </a:xfr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indent="-228600" algn="ctr">
              <a:buClr>
                <a:srgbClr val="888888"/>
              </a:buClr>
              <a:buSzPts val="1800"/>
              <a:buNone/>
            </a:pPr>
            <a:r>
              <a:rPr lang="es-CO" sz="2800" b="1" dirty="0">
                <a:solidFill>
                  <a:srgbClr val="888888"/>
                </a:solidFill>
              </a:rPr>
              <a:t>FONDETUR</a:t>
            </a:r>
          </a:p>
        </p:txBody>
      </p:sp>
    </p:spTree>
    <p:extLst>
      <p:ext uri="{BB962C8B-B14F-4D97-AF65-F5344CB8AC3E}">
        <p14:creationId xmlns:p14="http://schemas.microsoft.com/office/powerpoint/2010/main" val="313459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647F83D3-9433-84B8-4691-98E3BF72322D}"/>
              </a:ext>
            </a:extLst>
          </p:cNvPr>
          <p:cNvSpPr/>
          <p:nvPr/>
        </p:nvSpPr>
        <p:spPr>
          <a:xfrm>
            <a:off x="3180825" y="2330438"/>
            <a:ext cx="1922642" cy="136852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solidFill>
                  <a:schemeClr val="bg1"/>
                </a:solidFill>
                <a:latin typeface="+mj-lt"/>
              </a:rPr>
              <a:t>El desarrollo del sector turístico en la ciudad de Bogotá.</a:t>
            </a:r>
            <a:endParaRPr lang="es-CO" sz="1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96761EB8-5B1E-400E-804C-6B4C5EBAF6B8}"/>
              </a:ext>
            </a:extLst>
          </p:cNvPr>
          <p:cNvGrpSpPr/>
          <p:nvPr/>
        </p:nvGrpSpPr>
        <p:grpSpPr>
          <a:xfrm>
            <a:off x="274082" y="1636885"/>
            <a:ext cx="2209658" cy="557420"/>
            <a:chOff x="469851" y="935666"/>
            <a:chExt cx="3916619" cy="1039466"/>
          </a:xfrm>
        </p:grpSpPr>
        <p:sp>
          <p:nvSpPr>
            <p:cNvPr id="49" name="Rectángulo redondeado 68">
              <a:extLst>
                <a:ext uri="{FF2B5EF4-FFF2-40B4-BE49-F238E27FC236}">
                  <a16:creationId xmlns:a16="http://schemas.microsoft.com/office/drawing/2014/main" id="{61A76B4B-842D-1F2F-DE26-E77F19D3CB2F}"/>
                </a:ext>
              </a:extLst>
            </p:cNvPr>
            <p:cNvSpPr/>
            <p:nvPr/>
          </p:nvSpPr>
          <p:spPr>
            <a:xfrm>
              <a:off x="469851" y="935666"/>
              <a:ext cx="3916619" cy="1039466"/>
            </a:xfrm>
            <a:prstGeom prst="roundRect">
              <a:avLst>
                <a:gd name="adj" fmla="val 119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0" name="Google Shape;1995;p25">
              <a:extLst>
                <a:ext uri="{FF2B5EF4-FFF2-40B4-BE49-F238E27FC236}">
                  <a16:creationId xmlns:a16="http://schemas.microsoft.com/office/drawing/2014/main" id="{10182C13-0065-3035-49C4-7CC3D1C5A409}"/>
                </a:ext>
              </a:extLst>
            </p:cNvPr>
            <p:cNvSpPr/>
            <p:nvPr/>
          </p:nvSpPr>
          <p:spPr>
            <a:xfrm>
              <a:off x="1305640" y="1073453"/>
              <a:ext cx="2917607" cy="72924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121900" tIns="0" rIns="1219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s-CO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Century Gothic"/>
                  <a:cs typeface="Century Gothic"/>
                  <a:sym typeface="Century Gothic"/>
                </a:rPr>
                <a:t>PROMOVER</a:t>
              </a:r>
              <a:r>
                <a:rPr kumimoji="0" lang="es-C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Montserrat" panose="00000500000000000000" pitchFamily="2" charset="0"/>
                  <a:ea typeface="Century Gothic"/>
                  <a:cs typeface="Century Gothic"/>
                  <a:sym typeface="Century Gothic"/>
                </a:rPr>
                <a:t> 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Montserrat" panose="00000500000000000000" pitchFamily="2" charset="0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" name="Redondear rectángulo de esquina del mismo lado 96">
              <a:extLst>
                <a:ext uri="{FF2B5EF4-FFF2-40B4-BE49-F238E27FC236}">
                  <a16:creationId xmlns:a16="http://schemas.microsoft.com/office/drawing/2014/main" id="{EF0F4626-C5FA-61EC-4A1F-59A27E83FA9F}"/>
                </a:ext>
              </a:extLst>
            </p:cNvPr>
            <p:cNvSpPr/>
            <p:nvPr/>
          </p:nvSpPr>
          <p:spPr>
            <a:xfrm rot="16200000">
              <a:off x="572112" y="1043951"/>
              <a:ext cx="818721" cy="801409"/>
            </a:xfrm>
            <a:prstGeom prst="round2SameRect">
              <a:avLst/>
            </a:prstGeom>
            <a:solidFill>
              <a:srgbClr val="2F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52" name="Google Shape;1994;p25">
              <a:extLst>
                <a:ext uri="{FF2B5EF4-FFF2-40B4-BE49-F238E27FC236}">
                  <a16:creationId xmlns:a16="http://schemas.microsoft.com/office/drawing/2014/main" id="{32358176-BF97-40ED-A2E6-CB66DD822CB4}"/>
                </a:ext>
              </a:extLst>
            </p:cNvPr>
            <p:cNvSpPr txBox="1"/>
            <p:nvPr/>
          </p:nvSpPr>
          <p:spPr>
            <a:xfrm>
              <a:off x="722753" y="1174868"/>
              <a:ext cx="585597" cy="5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533"/>
                <a:buFont typeface="Century Gothic"/>
                <a:buNone/>
                <a:tabLst/>
                <a:defRPr/>
              </a:pPr>
              <a:r>
                <a:rPr kumimoji="0" lang="es-CO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Century Gothic"/>
                  <a:cs typeface="Century Gothic"/>
                  <a:sym typeface="Century Gothic"/>
                </a:rPr>
                <a:t>1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523DB487-B9C6-AF54-B830-CD581B86A41C}"/>
              </a:ext>
            </a:extLst>
          </p:cNvPr>
          <p:cNvGrpSpPr/>
          <p:nvPr/>
        </p:nvGrpSpPr>
        <p:grpSpPr>
          <a:xfrm>
            <a:off x="274082" y="2735992"/>
            <a:ext cx="2209658" cy="557420"/>
            <a:chOff x="469851" y="935666"/>
            <a:chExt cx="3916619" cy="1039466"/>
          </a:xfrm>
        </p:grpSpPr>
        <p:sp>
          <p:nvSpPr>
            <p:cNvPr id="54" name="Rectángulo redondeado 68">
              <a:extLst>
                <a:ext uri="{FF2B5EF4-FFF2-40B4-BE49-F238E27FC236}">
                  <a16:creationId xmlns:a16="http://schemas.microsoft.com/office/drawing/2014/main" id="{00A2DCC5-CCC6-6D5A-B3F4-3F050F7E4255}"/>
                </a:ext>
              </a:extLst>
            </p:cNvPr>
            <p:cNvSpPr/>
            <p:nvPr/>
          </p:nvSpPr>
          <p:spPr>
            <a:xfrm>
              <a:off x="469851" y="935666"/>
              <a:ext cx="3916619" cy="1039466"/>
            </a:xfrm>
            <a:prstGeom prst="roundRect">
              <a:avLst>
                <a:gd name="adj" fmla="val 119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5" name="Google Shape;1995;p25">
              <a:extLst>
                <a:ext uri="{FF2B5EF4-FFF2-40B4-BE49-F238E27FC236}">
                  <a16:creationId xmlns:a16="http://schemas.microsoft.com/office/drawing/2014/main" id="{BCCBBE42-D567-BBA8-834D-A28E083DB964}"/>
                </a:ext>
              </a:extLst>
            </p:cNvPr>
            <p:cNvSpPr/>
            <p:nvPr/>
          </p:nvSpPr>
          <p:spPr>
            <a:xfrm>
              <a:off x="1305640" y="1073453"/>
              <a:ext cx="2917607" cy="72924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121900" tIns="0" rIns="1219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lang="es-CO" sz="1800" b="1" dirty="0">
                  <a:solidFill>
                    <a:srgbClr val="1F3864"/>
                  </a:solidFill>
                  <a:latin typeface="Arial Rounded MT Bold" panose="020F0704030504030204" pitchFamily="34" charset="0"/>
                  <a:ea typeface="Century Gothic"/>
                  <a:cs typeface="Century Gothic"/>
                  <a:sym typeface="Century Gothic"/>
                </a:rPr>
                <a:t>APOYAR</a:t>
              </a:r>
              <a:r>
                <a:rPr kumimoji="0" lang="es-C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Montserrat" panose="00000500000000000000" pitchFamily="2" charset="0"/>
                  <a:ea typeface="Century Gothic"/>
                  <a:cs typeface="Century Gothic"/>
                  <a:sym typeface="Century Gothic"/>
                </a:rPr>
                <a:t> 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Montserrat" panose="00000500000000000000" pitchFamily="2" charset="0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" name="Redondear rectángulo de esquina del mismo lado 96">
              <a:extLst>
                <a:ext uri="{FF2B5EF4-FFF2-40B4-BE49-F238E27FC236}">
                  <a16:creationId xmlns:a16="http://schemas.microsoft.com/office/drawing/2014/main" id="{326C7368-BEBC-063C-8283-05B847883A40}"/>
                </a:ext>
              </a:extLst>
            </p:cNvPr>
            <p:cNvSpPr/>
            <p:nvPr/>
          </p:nvSpPr>
          <p:spPr>
            <a:xfrm rot="16200000">
              <a:off x="572112" y="1043951"/>
              <a:ext cx="818721" cy="801409"/>
            </a:xfrm>
            <a:prstGeom prst="round2SameRect">
              <a:avLst/>
            </a:prstGeom>
            <a:solidFill>
              <a:srgbClr val="2F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57" name="Google Shape;1994;p25">
              <a:extLst>
                <a:ext uri="{FF2B5EF4-FFF2-40B4-BE49-F238E27FC236}">
                  <a16:creationId xmlns:a16="http://schemas.microsoft.com/office/drawing/2014/main" id="{575AF105-6926-70D2-0ED0-CF9801BDDD9E}"/>
                </a:ext>
              </a:extLst>
            </p:cNvPr>
            <p:cNvSpPr txBox="1"/>
            <p:nvPr/>
          </p:nvSpPr>
          <p:spPr>
            <a:xfrm>
              <a:off x="722753" y="1174868"/>
              <a:ext cx="585597" cy="5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533"/>
                <a:buFont typeface="Century Gothic"/>
                <a:buNone/>
                <a:tabLst/>
                <a:defRPr/>
              </a:pPr>
              <a:r>
                <a:rPr kumimoji="0" lang="es-CO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Century Gothic"/>
                  <a:cs typeface="Century Gothic"/>
                  <a:sym typeface="Century Gothic"/>
                </a:rPr>
                <a:t>2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42C14B26-1BCF-4BD9-298E-C3FA11679711}"/>
              </a:ext>
            </a:extLst>
          </p:cNvPr>
          <p:cNvGrpSpPr/>
          <p:nvPr/>
        </p:nvGrpSpPr>
        <p:grpSpPr>
          <a:xfrm>
            <a:off x="274082" y="3804841"/>
            <a:ext cx="2209658" cy="557420"/>
            <a:chOff x="469851" y="935666"/>
            <a:chExt cx="3916619" cy="1039466"/>
          </a:xfrm>
        </p:grpSpPr>
        <p:sp>
          <p:nvSpPr>
            <p:cNvPr id="59" name="Rectángulo redondeado 68">
              <a:extLst>
                <a:ext uri="{FF2B5EF4-FFF2-40B4-BE49-F238E27FC236}">
                  <a16:creationId xmlns:a16="http://schemas.microsoft.com/office/drawing/2014/main" id="{6D1E4385-58D4-2004-1578-B40B66EF1AB7}"/>
                </a:ext>
              </a:extLst>
            </p:cNvPr>
            <p:cNvSpPr/>
            <p:nvPr/>
          </p:nvSpPr>
          <p:spPr>
            <a:xfrm>
              <a:off x="469851" y="935666"/>
              <a:ext cx="3916619" cy="1039466"/>
            </a:xfrm>
            <a:prstGeom prst="roundRect">
              <a:avLst>
                <a:gd name="adj" fmla="val 119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0" name="Google Shape;1995;p25">
              <a:extLst>
                <a:ext uri="{FF2B5EF4-FFF2-40B4-BE49-F238E27FC236}">
                  <a16:creationId xmlns:a16="http://schemas.microsoft.com/office/drawing/2014/main" id="{44FA8244-24A0-8949-6214-658B919ABE28}"/>
                </a:ext>
              </a:extLst>
            </p:cNvPr>
            <p:cNvSpPr/>
            <p:nvPr/>
          </p:nvSpPr>
          <p:spPr>
            <a:xfrm>
              <a:off x="1305640" y="1073453"/>
              <a:ext cx="2917607" cy="72924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121900" tIns="0" rIns="1219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s-CO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Century Gothic"/>
                  <a:cs typeface="Century Gothic"/>
                  <a:sym typeface="Century Gothic"/>
                </a:rPr>
                <a:t>IMPULSAR</a:t>
              </a:r>
              <a:r>
                <a:rPr kumimoji="0" lang="es-C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Montserrat" panose="00000500000000000000" pitchFamily="2" charset="0"/>
                  <a:ea typeface="Century Gothic"/>
                  <a:cs typeface="Century Gothic"/>
                  <a:sym typeface="Century Gothic"/>
                </a:rPr>
                <a:t> 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Montserrat" panose="00000500000000000000" pitchFamily="2" charset="0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" name="Redondear rectángulo de esquina del mismo lado 96">
              <a:extLst>
                <a:ext uri="{FF2B5EF4-FFF2-40B4-BE49-F238E27FC236}">
                  <a16:creationId xmlns:a16="http://schemas.microsoft.com/office/drawing/2014/main" id="{8D57505F-BC22-2F56-D790-97F40EA03A74}"/>
                </a:ext>
              </a:extLst>
            </p:cNvPr>
            <p:cNvSpPr/>
            <p:nvPr/>
          </p:nvSpPr>
          <p:spPr>
            <a:xfrm rot="16200000">
              <a:off x="572112" y="1043951"/>
              <a:ext cx="818721" cy="801409"/>
            </a:xfrm>
            <a:prstGeom prst="round2SameRect">
              <a:avLst/>
            </a:prstGeom>
            <a:solidFill>
              <a:srgbClr val="2F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2" name="Google Shape;1994;p25">
              <a:extLst>
                <a:ext uri="{FF2B5EF4-FFF2-40B4-BE49-F238E27FC236}">
                  <a16:creationId xmlns:a16="http://schemas.microsoft.com/office/drawing/2014/main" id="{2BA7A007-F130-1074-ABEF-3B804F393937}"/>
                </a:ext>
              </a:extLst>
            </p:cNvPr>
            <p:cNvSpPr txBox="1"/>
            <p:nvPr/>
          </p:nvSpPr>
          <p:spPr>
            <a:xfrm>
              <a:off x="722753" y="1174868"/>
              <a:ext cx="585597" cy="5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533"/>
                <a:buFont typeface="Century Gothic"/>
                <a:buNone/>
                <a:tabLst/>
                <a:defRPr/>
              </a:pPr>
              <a:r>
                <a:rPr kumimoji="0" lang="es-CO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Century Gothic"/>
                  <a:cs typeface="Century Gothic"/>
                  <a:sym typeface="Century Gothic"/>
                </a:rPr>
                <a:t>3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65" name="Google Shape;2828;g113a5d061ff_0_0">
            <a:extLst>
              <a:ext uri="{FF2B5EF4-FFF2-40B4-BE49-F238E27FC236}">
                <a16:creationId xmlns:a16="http://schemas.microsoft.com/office/drawing/2014/main" id="{0B2E6CEF-08BD-26BD-46C4-16E7CFD879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247" y="66085"/>
            <a:ext cx="3103799" cy="11943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rupo 65">
            <a:extLst>
              <a:ext uri="{FF2B5EF4-FFF2-40B4-BE49-F238E27FC236}">
                <a16:creationId xmlns:a16="http://schemas.microsoft.com/office/drawing/2014/main" id="{19ADE2AC-507C-06B7-4D7A-E6041C7E8002}"/>
              </a:ext>
            </a:extLst>
          </p:cNvPr>
          <p:cNvGrpSpPr/>
          <p:nvPr/>
        </p:nvGrpSpPr>
        <p:grpSpPr>
          <a:xfrm flipH="1">
            <a:off x="5595040" y="1540664"/>
            <a:ext cx="2359283" cy="749863"/>
            <a:chOff x="469851" y="3555298"/>
            <a:chExt cx="3532841" cy="1039466"/>
          </a:xfrm>
        </p:grpSpPr>
        <p:sp>
          <p:nvSpPr>
            <p:cNvPr id="67" name="Rectángulo redondeado 74">
              <a:extLst>
                <a:ext uri="{FF2B5EF4-FFF2-40B4-BE49-F238E27FC236}">
                  <a16:creationId xmlns:a16="http://schemas.microsoft.com/office/drawing/2014/main" id="{BA09470A-811D-8F08-12D3-7E391ADF108F}"/>
                </a:ext>
              </a:extLst>
            </p:cNvPr>
            <p:cNvSpPr/>
            <p:nvPr/>
          </p:nvSpPr>
          <p:spPr>
            <a:xfrm>
              <a:off x="469851" y="3555298"/>
              <a:ext cx="3531337" cy="1039466"/>
            </a:xfrm>
            <a:prstGeom prst="roundRect">
              <a:avLst>
                <a:gd name="adj" fmla="val 119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8" name="Google Shape;1997;p25">
              <a:extLst>
                <a:ext uri="{FF2B5EF4-FFF2-40B4-BE49-F238E27FC236}">
                  <a16:creationId xmlns:a16="http://schemas.microsoft.com/office/drawing/2014/main" id="{F21EBFCC-EEB7-732A-DC76-0FDB713FE086}"/>
                </a:ext>
              </a:extLst>
            </p:cNvPr>
            <p:cNvSpPr/>
            <p:nvPr/>
          </p:nvSpPr>
          <p:spPr>
            <a:xfrm>
              <a:off x="693906" y="3706524"/>
              <a:ext cx="3308786" cy="72924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121900" tIns="0" rIns="1219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lang="es-CO" sz="1600" b="1" kern="0" dirty="0">
                  <a:solidFill>
                    <a:srgbClr val="1F3864"/>
                  </a:solidFill>
                  <a:latin typeface="+mj-lt"/>
                  <a:sym typeface="Century Gothic"/>
                </a:rPr>
                <a:t>Fortalecer la actividad productiva de los empresarios </a:t>
              </a:r>
              <a:r>
                <a:rPr kumimoji="0" lang="es-CO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678EB"/>
                  </a:solidFill>
                  <a:effectLst/>
                  <a:uLnTx/>
                  <a:uFillTx/>
                  <a:latin typeface="+mj-lt"/>
                  <a:ea typeface="Century Gothic"/>
                  <a:cs typeface="Century Gothic"/>
                  <a:sym typeface="Century Gothic"/>
                </a:rPr>
                <a:t> 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+mj-lt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" name="Redondear rectángulo de esquina del mismo lado 97">
              <a:extLst>
                <a:ext uri="{FF2B5EF4-FFF2-40B4-BE49-F238E27FC236}">
                  <a16:creationId xmlns:a16="http://schemas.microsoft.com/office/drawing/2014/main" id="{3E9B849C-8191-4D86-154B-E8C487B4AB5B}"/>
                </a:ext>
              </a:extLst>
            </p:cNvPr>
            <p:cNvSpPr/>
            <p:nvPr/>
          </p:nvSpPr>
          <p:spPr>
            <a:xfrm rot="16200000">
              <a:off x="259070" y="4001341"/>
              <a:ext cx="818721" cy="175321"/>
            </a:xfrm>
            <a:prstGeom prst="round2SameRect">
              <a:avLst/>
            </a:prstGeom>
            <a:solidFill>
              <a:srgbClr val="BF9A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6F0BEA1E-435D-62AE-AD78-2BDB94A55E99}"/>
              </a:ext>
            </a:extLst>
          </p:cNvPr>
          <p:cNvGrpSpPr/>
          <p:nvPr/>
        </p:nvGrpSpPr>
        <p:grpSpPr>
          <a:xfrm flipH="1">
            <a:off x="5595040" y="2630481"/>
            <a:ext cx="2359283" cy="749863"/>
            <a:chOff x="469851" y="3555298"/>
            <a:chExt cx="3532841" cy="1039466"/>
          </a:xfrm>
        </p:grpSpPr>
        <p:sp>
          <p:nvSpPr>
            <p:cNvPr id="71" name="Rectángulo redondeado 74">
              <a:extLst>
                <a:ext uri="{FF2B5EF4-FFF2-40B4-BE49-F238E27FC236}">
                  <a16:creationId xmlns:a16="http://schemas.microsoft.com/office/drawing/2014/main" id="{34565C60-7168-4372-D69B-93468D6D163E}"/>
                </a:ext>
              </a:extLst>
            </p:cNvPr>
            <p:cNvSpPr/>
            <p:nvPr/>
          </p:nvSpPr>
          <p:spPr>
            <a:xfrm>
              <a:off x="469851" y="3555298"/>
              <a:ext cx="3531337" cy="1039466"/>
            </a:xfrm>
            <a:prstGeom prst="roundRect">
              <a:avLst>
                <a:gd name="adj" fmla="val 119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2" name="Google Shape;1997;p25">
              <a:extLst>
                <a:ext uri="{FF2B5EF4-FFF2-40B4-BE49-F238E27FC236}">
                  <a16:creationId xmlns:a16="http://schemas.microsoft.com/office/drawing/2014/main" id="{45DADAE2-ACFD-5BE5-DBC5-6F8BA4CA9A38}"/>
                </a:ext>
              </a:extLst>
            </p:cNvPr>
            <p:cNvSpPr/>
            <p:nvPr/>
          </p:nvSpPr>
          <p:spPr>
            <a:xfrm>
              <a:off x="693906" y="3706524"/>
              <a:ext cx="3308786" cy="72924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121900" tIns="0" rIns="1219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s-CO" sz="1600" b="1" i="0" u="none" strike="noStrike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+mj-lt"/>
                  <a:ea typeface="Century Gothic"/>
                  <a:cs typeface="Century Gothic"/>
                  <a:sym typeface="Century Gothic"/>
                </a:rPr>
                <a:t>Desarrollar proyectos en las localidades.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+mj-lt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" name="Redondear rectángulo de esquina del mismo lado 97">
              <a:extLst>
                <a:ext uri="{FF2B5EF4-FFF2-40B4-BE49-F238E27FC236}">
                  <a16:creationId xmlns:a16="http://schemas.microsoft.com/office/drawing/2014/main" id="{FA2E2169-9D0E-988D-AB9F-92E3D196B404}"/>
                </a:ext>
              </a:extLst>
            </p:cNvPr>
            <p:cNvSpPr/>
            <p:nvPr/>
          </p:nvSpPr>
          <p:spPr>
            <a:xfrm rot="16200000">
              <a:off x="259070" y="4001341"/>
              <a:ext cx="818721" cy="175321"/>
            </a:xfrm>
            <a:prstGeom prst="round2Same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53150B5F-7C90-80D7-8202-6091D9776F3A}"/>
              </a:ext>
            </a:extLst>
          </p:cNvPr>
          <p:cNvGrpSpPr/>
          <p:nvPr/>
        </p:nvGrpSpPr>
        <p:grpSpPr>
          <a:xfrm flipH="1">
            <a:off x="5595040" y="3774111"/>
            <a:ext cx="2359283" cy="749863"/>
            <a:chOff x="469851" y="3555298"/>
            <a:chExt cx="3532841" cy="1039466"/>
          </a:xfrm>
        </p:grpSpPr>
        <p:sp>
          <p:nvSpPr>
            <p:cNvPr id="75" name="Rectángulo redondeado 74">
              <a:extLst>
                <a:ext uri="{FF2B5EF4-FFF2-40B4-BE49-F238E27FC236}">
                  <a16:creationId xmlns:a16="http://schemas.microsoft.com/office/drawing/2014/main" id="{CF04C5F2-CF42-BD1A-3A80-EB213E7EF83F}"/>
                </a:ext>
              </a:extLst>
            </p:cNvPr>
            <p:cNvSpPr/>
            <p:nvPr/>
          </p:nvSpPr>
          <p:spPr>
            <a:xfrm>
              <a:off x="469851" y="3555298"/>
              <a:ext cx="3531337" cy="1039466"/>
            </a:xfrm>
            <a:prstGeom prst="roundRect">
              <a:avLst>
                <a:gd name="adj" fmla="val 119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6" name="Google Shape;1997;p25">
              <a:extLst>
                <a:ext uri="{FF2B5EF4-FFF2-40B4-BE49-F238E27FC236}">
                  <a16:creationId xmlns:a16="http://schemas.microsoft.com/office/drawing/2014/main" id="{1546A74B-BEE4-EBDF-09A3-98EC27B0EFA2}"/>
                </a:ext>
              </a:extLst>
            </p:cNvPr>
            <p:cNvSpPr/>
            <p:nvPr/>
          </p:nvSpPr>
          <p:spPr>
            <a:xfrm>
              <a:off x="693906" y="3706524"/>
              <a:ext cx="3308786" cy="72924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121900" tIns="0" rIns="1219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s-CO" sz="1600" b="1" i="0" u="none" strike="noStrike" cap="none" spc="0" normalizeH="0" baseline="0" noProof="0" dirty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+mj-lt"/>
                  <a:ea typeface="Century Gothic"/>
                  <a:cs typeface="Century Gothic"/>
                  <a:sym typeface="Century Gothic"/>
                </a:rPr>
                <a:t>Mejorar capacidades del talento humano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+mj-lt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Redondear rectángulo de esquina del mismo lado 97">
              <a:extLst>
                <a:ext uri="{FF2B5EF4-FFF2-40B4-BE49-F238E27FC236}">
                  <a16:creationId xmlns:a16="http://schemas.microsoft.com/office/drawing/2014/main" id="{C21F1C75-19E3-EDAF-1792-1A599FAC64E2}"/>
                </a:ext>
              </a:extLst>
            </p:cNvPr>
            <p:cNvSpPr/>
            <p:nvPr/>
          </p:nvSpPr>
          <p:spPr>
            <a:xfrm rot="16200000">
              <a:off x="259070" y="4001341"/>
              <a:ext cx="818721" cy="175321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79" name="Conector: angular 78">
            <a:extLst>
              <a:ext uri="{FF2B5EF4-FFF2-40B4-BE49-F238E27FC236}">
                <a16:creationId xmlns:a16="http://schemas.microsoft.com/office/drawing/2014/main" id="{26F73C6C-0D0F-7D53-BF91-EE266E6DC139}"/>
              </a:ext>
            </a:extLst>
          </p:cNvPr>
          <p:cNvCxnSpPr>
            <a:stCxn id="49" idx="3"/>
            <a:endCxn id="47" idx="1"/>
          </p:cNvCxnSpPr>
          <p:nvPr/>
        </p:nvCxnSpPr>
        <p:spPr>
          <a:xfrm>
            <a:off x="2483740" y="1915595"/>
            <a:ext cx="697085" cy="109910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: angular 80">
            <a:extLst>
              <a:ext uri="{FF2B5EF4-FFF2-40B4-BE49-F238E27FC236}">
                <a16:creationId xmlns:a16="http://schemas.microsoft.com/office/drawing/2014/main" id="{EB611385-A4E5-8918-1040-F9DB4737885F}"/>
              </a:ext>
            </a:extLst>
          </p:cNvPr>
          <p:cNvCxnSpPr>
            <a:stCxn id="54" idx="3"/>
            <a:endCxn id="47" idx="1"/>
          </p:cNvCxnSpPr>
          <p:nvPr/>
        </p:nvCxnSpPr>
        <p:spPr>
          <a:xfrm>
            <a:off x="2483740" y="3014702"/>
            <a:ext cx="69708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: angular 82">
            <a:extLst>
              <a:ext uri="{FF2B5EF4-FFF2-40B4-BE49-F238E27FC236}">
                <a16:creationId xmlns:a16="http://schemas.microsoft.com/office/drawing/2014/main" id="{18961E16-20D1-70FA-17F7-B8D79620A37F}"/>
              </a:ext>
            </a:extLst>
          </p:cNvPr>
          <p:cNvCxnSpPr>
            <a:stCxn id="59" idx="3"/>
            <a:endCxn id="47" idx="1"/>
          </p:cNvCxnSpPr>
          <p:nvPr/>
        </p:nvCxnSpPr>
        <p:spPr>
          <a:xfrm flipV="1">
            <a:off x="2483740" y="3014702"/>
            <a:ext cx="697085" cy="106884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r 84">
            <a:extLst>
              <a:ext uri="{FF2B5EF4-FFF2-40B4-BE49-F238E27FC236}">
                <a16:creationId xmlns:a16="http://schemas.microsoft.com/office/drawing/2014/main" id="{0EA4076E-EF4D-882C-7319-52D0BD5FA8AC}"/>
              </a:ext>
            </a:extLst>
          </p:cNvPr>
          <p:cNvCxnSpPr>
            <a:stCxn id="47" idx="3"/>
            <a:endCxn id="68" idx="3"/>
          </p:cNvCxnSpPr>
          <p:nvPr/>
        </p:nvCxnSpPr>
        <p:spPr>
          <a:xfrm flipV="1">
            <a:off x="5103467" y="1912795"/>
            <a:ext cx="491573" cy="11019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: angular 86">
            <a:extLst>
              <a:ext uri="{FF2B5EF4-FFF2-40B4-BE49-F238E27FC236}">
                <a16:creationId xmlns:a16="http://schemas.microsoft.com/office/drawing/2014/main" id="{14D2ABAE-35DC-5210-54BA-E2E3FB81FEF9}"/>
              </a:ext>
            </a:extLst>
          </p:cNvPr>
          <p:cNvCxnSpPr>
            <a:stCxn id="47" idx="3"/>
            <a:endCxn id="71" idx="3"/>
          </p:cNvCxnSpPr>
          <p:nvPr/>
        </p:nvCxnSpPr>
        <p:spPr>
          <a:xfrm flipV="1">
            <a:off x="5103467" y="3005413"/>
            <a:ext cx="492577" cy="92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: angular 88">
            <a:extLst>
              <a:ext uri="{FF2B5EF4-FFF2-40B4-BE49-F238E27FC236}">
                <a16:creationId xmlns:a16="http://schemas.microsoft.com/office/drawing/2014/main" id="{0B38A261-98E6-64C8-6CCF-3A76C6DD2637}"/>
              </a:ext>
            </a:extLst>
          </p:cNvPr>
          <p:cNvCxnSpPr>
            <a:stCxn id="47" idx="3"/>
            <a:endCxn id="76" idx="3"/>
          </p:cNvCxnSpPr>
          <p:nvPr/>
        </p:nvCxnSpPr>
        <p:spPr>
          <a:xfrm>
            <a:off x="5103467" y="3014702"/>
            <a:ext cx="491573" cy="11315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uadroTexto 89">
            <a:extLst>
              <a:ext uri="{FF2B5EF4-FFF2-40B4-BE49-F238E27FC236}">
                <a16:creationId xmlns:a16="http://schemas.microsoft.com/office/drawing/2014/main" id="{F1E26CDB-C878-8A68-3E36-F6B60E20472C}"/>
              </a:ext>
            </a:extLst>
          </p:cNvPr>
          <p:cNvSpPr txBox="1"/>
          <p:nvPr/>
        </p:nvSpPr>
        <p:spPr>
          <a:xfrm>
            <a:off x="-600714" y="4610321"/>
            <a:ext cx="948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ESTÍMULOS – INCENTIVOS – FOMENTO </a:t>
            </a:r>
            <a:endParaRPr lang="es-CO" sz="18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1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828;g113a5d061ff_0_0">
            <a:extLst>
              <a:ext uri="{FF2B5EF4-FFF2-40B4-BE49-F238E27FC236}">
                <a16:creationId xmlns:a16="http://schemas.microsoft.com/office/drawing/2014/main" id="{A8088C53-7A10-BF29-970B-D1F0C04A39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4842"/>
          <a:stretch/>
        </p:blipFill>
        <p:spPr>
          <a:xfrm>
            <a:off x="2383357" y="28479"/>
            <a:ext cx="3103799" cy="65879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82BEB7EF-ED49-D83A-1B7B-E6E7F18F90BE}"/>
              </a:ext>
            </a:extLst>
          </p:cNvPr>
          <p:cNvSpPr txBox="1"/>
          <p:nvPr/>
        </p:nvSpPr>
        <p:spPr>
          <a:xfrm>
            <a:off x="5379682" y="136156"/>
            <a:ext cx="1720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solidFill>
                  <a:srgbClr val="0D4875"/>
                </a:solidFill>
                <a:latin typeface="Arial Black" panose="020B0A04020102020204" pitchFamily="34" charset="0"/>
              </a:rPr>
              <a:t>2023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ADCE9B1D-EF75-ABA4-8C7D-AC852697E01C}"/>
              </a:ext>
            </a:extLst>
          </p:cNvPr>
          <p:cNvSpPr txBox="1">
            <a:spLocks/>
          </p:cNvSpPr>
          <p:nvPr/>
        </p:nvSpPr>
        <p:spPr>
          <a:xfrm>
            <a:off x="812092" y="4735692"/>
            <a:ext cx="8138270" cy="4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/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 publicarán entre mayo y noviembre en: </a:t>
            </a:r>
            <a:r>
              <a:rPr lang="pt-BR" dirty="0">
                <a:latin typeface="+mj-lt"/>
                <a:hlinkClick r:id="rId4"/>
              </a:rPr>
              <a:t>FONDETUR | Instituto Distrital de Turismo - IDT - Bogotá</a:t>
            </a:r>
            <a:endParaRPr lang="es-CO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1D8C65A5-197E-E069-9333-E2AFB1EA992F}"/>
              </a:ext>
            </a:extLst>
          </p:cNvPr>
          <p:cNvSpPr txBox="1">
            <a:spLocks/>
          </p:cNvSpPr>
          <p:nvPr/>
        </p:nvSpPr>
        <p:spPr>
          <a:xfrm>
            <a:off x="3206638" y="811964"/>
            <a:ext cx="5658522" cy="73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lvl="1" algn="just"/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$100 millones en total. 10 beneficiarios.</a:t>
            </a:r>
          </a:p>
          <a:p>
            <a:pPr marL="139700" lvl="1" algn="just"/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Apoyo a actividades de mercadeo y promoción de Bogotá.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8122A5FD-712E-3302-9A5A-F0882EA4DCC7}"/>
              </a:ext>
            </a:extLst>
          </p:cNvPr>
          <p:cNvSpPr txBox="1">
            <a:spLocks/>
          </p:cNvSpPr>
          <p:nvPr/>
        </p:nvSpPr>
        <p:spPr>
          <a:xfrm>
            <a:off x="3206638" y="1578443"/>
            <a:ext cx="5658522" cy="73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lvl="1" algn="just">
              <a:lnSpc>
                <a:spcPts val="1600"/>
              </a:lnSpc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$450 millones en total. 60 beneficiarios.</a:t>
            </a:r>
          </a:p>
          <a:p>
            <a:pPr marL="139700" lvl="1" algn="just">
              <a:lnSpc>
                <a:spcPts val="1600"/>
              </a:lnSpc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Transformación de tejido empresarial en ejes de accesibilidad, sostenibilidad, innovación, tecnología y Seguridad.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2144C5F-C483-E554-F3CB-40EB585E88EE}"/>
              </a:ext>
            </a:extLst>
          </p:cNvPr>
          <p:cNvGrpSpPr/>
          <p:nvPr/>
        </p:nvGrpSpPr>
        <p:grpSpPr>
          <a:xfrm>
            <a:off x="983923" y="850994"/>
            <a:ext cx="2249104" cy="658794"/>
            <a:chOff x="228812" y="182628"/>
            <a:chExt cx="2741439" cy="658794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EFE21E5D-925D-D46E-2610-54EE447B8814}"/>
                </a:ext>
              </a:extLst>
            </p:cNvPr>
            <p:cNvSpPr/>
            <p:nvPr/>
          </p:nvSpPr>
          <p:spPr>
            <a:xfrm>
              <a:off x="228812" y="182628"/>
              <a:ext cx="2741439" cy="65879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id="{C1047389-FF7C-645B-FB17-D96724BB46D2}"/>
                </a:ext>
              </a:extLst>
            </p:cNvPr>
            <p:cNvSpPr txBox="1"/>
            <p:nvPr/>
          </p:nvSpPr>
          <p:spPr>
            <a:xfrm>
              <a:off x="260977" y="214793"/>
              <a:ext cx="2677109" cy="594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kern="1200" dirty="0"/>
                <a:t>1. Bogotá un Destino Estrella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9CF5BAB-7217-1F6E-1DCE-0A0E8C6654AE}"/>
              </a:ext>
            </a:extLst>
          </p:cNvPr>
          <p:cNvGrpSpPr/>
          <p:nvPr/>
        </p:nvGrpSpPr>
        <p:grpSpPr>
          <a:xfrm>
            <a:off x="983923" y="1616478"/>
            <a:ext cx="2249104" cy="658794"/>
            <a:chOff x="2034066" y="479626"/>
            <a:chExt cx="2286406" cy="654044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A574ADB3-BB7B-8BB0-A6D9-F5C04FD54468}"/>
                </a:ext>
              </a:extLst>
            </p:cNvPr>
            <p:cNvSpPr/>
            <p:nvPr/>
          </p:nvSpPr>
          <p:spPr>
            <a:xfrm>
              <a:off x="2034066" y="479626"/>
              <a:ext cx="2286406" cy="65404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2ABF2C92-2E64-A01D-796C-91267C97C44A}"/>
                </a:ext>
              </a:extLst>
            </p:cNvPr>
            <p:cNvSpPr txBox="1"/>
            <p:nvPr/>
          </p:nvSpPr>
          <p:spPr>
            <a:xfrm>
              <a:off x="2066000" y="511560"/>
              <a:ext cx="2222538" cy="590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CO" sz="1600" kern="1200" dirty="0"/>
                <a:t>2. Somos Destino Turístico Inteligente.</a:t>
              </a:r>
            </a:p>
          </p:txBody>
        </p:sp>
      </p:grp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0DB84494-3701-E51F-1197-2967C7B8228D}"/>
              </a:ext>
            </a:extLst>
          </p:cNvPr>
          <p:cNvSpPr txBox="1">
            <a:spLocks/>
          </p:cNvSpPr>
          <p:nvPr/>
        </p:nvSpPr>
        <p:spPr>
          <a:xfrm>
            <a:off x="3206638" y="2348764"/>
            <a:ext cx="5658522" cy="73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lvl="1" algn="just">
              <a:lnSpc>
                <a:spcPts val="1600"/>
              </a:lnSpc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$160 millones en total. 4 eventos.</a:t>
            </a:r>
          </a:p>
          <a:p>
            <a:pPr marL="139700" lvl="1" algn="just">
              <a:lnSpc>
                <a:spcPts val="1600"/>
              </a:lnSpc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Eventos contemplando al menos uno de los productos turísticos de naturaleza, cultural, salud y bienestar, y/o turismo de negocios.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8F4C7F0-9114-FD39-610F-2068CF198041}"/>
              </a:ext>
            </a:extLst>
          </p:cNvPr>
          <p:cNvGrpSpPr/>
          <p:nvPr/>
        </p:nvGrpSpPr>
        <p:grpSpPr>
          <a:xfrm>
            <a:off x="983923" y="2381962"/>
            <a:ext cx="2196327" cy="673585"/>
            <a:chOff x="3564684" y="1332187"/>
            <a:chExt cx="1327117" cy="391509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FAFEF274-C660-7B92-96D4-E2E49CBAE904}"/>
                </a:ext>
              </a:extLst>
            </p:cNvPr>
            <p:cNvSpPr/>
            <p:nvPr/>
          </p:nvSpPr>
          <p:spPr>
            <a:xfrm>
              <a:off x="3564684" y="1332187"/>
              <a:ext cx="1327117" cy="391509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: esquinas redondeadas 4">
              <a:extLst>
                <a:ext uri="{FF2B5EF4-FFF2-40B4-BE49-F238E27FC236}">
                  <a16:creationId xmlns:a16="http://schemas.microsoft.com/office/drawing/2014/main" id="{F6F7E3F5-AE47-BE48-85E8-4FBC571C1621}"/>
                </a:ext>
              </a:extLst>
            </p:cNvPr>
            <p:cNvSpPr txBox="1"/>
            <p:nvPr/>
          </p:nvSpPr>
          <p:spPr>
            <a:xfrm>
              <a:off x="3583799" y="1351302"/>
              <a:ext cx="1288887" cy="353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kern="1200" dirty="0"/>
                <a:t>3. Eventos por Bogotá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88CC7C8-C9F5-5DEF-8C73-D400F75FD13B}"/>
              </a:ext>
            </a:extLst>
          </p:cNvPr>
          <p:cNvGrpSpPr/>
          <p:nvPr/>
        </p:nvGrpSpPr>
        <p:grpSpPr>
          <a:xfrm>
            <a:off x="983923" y="3162237"/>
            <a:ext cx="2194859" cy="658131"/>
            <a:chOff x="4123790" y="1937016"/>
            <a:chExt cx="940230" cy="658131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0F48A068-1086-C79A-360C-AC0FCB93A3BE}"/>
                </a:ext>
              </a:extLst>
            </p:cNvPr>
            <p:cNvSpPr/>
            <p:nvPr/>
          </p:nvSpPr>
          <p:spPr>
            <a:xfrm>
              <a:off x="4123790" y="1937016"/>
              <a:ext cx="940230" cy="65813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: esquinas redondeadas 4">
              <a:extLst>
                <a:ext uri="{FF2B5EF4-FFF2-40B4-BE49-F238E27FC236}">
                  <a16:creationId xmlns:a16="http://schemas.microsoft.com/office/drawing/2014/main" id="{2602E203-AEEB-B993-EA1C-25A7F1850351}"/>
                </a:ext>
              </a:extLst>
            </p:cNvPr>
            <p:cNvSpPr txBox="1"/>
            <p:nvPr/>
          </p:nvSpPr>
          <p:spPr>
            <a:xfrm>
              <a:off x="4155923" y="1969149"/>
              <a:ext cx="875964" cy="593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kern="1200" dirty="0"/>
                <a:t>4. </a:t>
              </a:r>
              <a:r>
                <a:rPr lang="es-CO" sz="1600" kern="1200" dirty="0" err="1"/>
                <a:t>Transform</a:t>
              </a:r>
              <a:r>
                <a:rPr lang="es-CO" sz="1600" kern="1200" dirty="0"/>
                <a:t>. digital </a:t>
              </a:r>
              <a:r>
                <a:rPr lang="es-CO" sz="1600" kern="1200" dirty="0" err="1"/>
                <a:t>establ</a:t>
              </a:r>
              <a:r>
                <a:rPr lang="es-CO" sz="1600" kern="1200" dirty="0"/>
                <a:t>. de alojamientos y hospedaje.</a:t>
              </a:r>
            </a:p>
          </p:txBody>
        </p:sp>
      </p:grp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7DA16368-A8C3-C673-B8CB-C733B5872C09}"/>
              </a:ext>
            </a:extLst>
          </p:cNvPr>
          <p:cNvSpPr txBox="1">
            <a:spLocks/>
          </p:cNvSpPr>
          <p:nvPr/>
        </p:nvSpPr>
        <p:spPr>
          <a:xfrm>
            <a:off x="3206638" y="3124523"/>
            <a:ext cx="5658522" cy="73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lvl="1" algn="just">
              <a:lnSpc>
                <a:spcPts val="1600"/>
              </a:lnSpc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$140 millones en total. 50 beneficiarios.</a:t>
            </a:r>
          </a:p>
          <a:p>
            <a:pPr marL="139700" lvl="1" algn="just">
              <a:lnSpc>
                <a:spcPts val="1600"/>
              </a:lnSpc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Herramienta tecnológica de administración de establecimientos en la nube.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77CAE53-F5C6-ED47-C20F-C8B16427BD6D}"/>
              </a:ext>
            </a:extLst>
          </p:cNvPr>
          <p:cNvGrpSpPr/>
          <p:nvPr/>
        </p:nvGrpSpPr>
        <p:grpSpPr>
          <a:xfrm>
            <a:off x="983922" y="3927058"/>
            <a:ext cx="2249103" cy="658131"/>
            <a:chOff x="5024153" y="2676315"/>
            <a:chExt cx="940230" cy="658131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BC3DF8C1-709B-1C51-745C-54F48ADD8A0A}"/>
                </a:ext>
              </a:extLst>
            </p:cNvPr>
            <p:cNvSpPr/>
            <p:nvPr/>
          </p:nvSpPr>
          <p:spPr>
            <a:xfrm>
              <a:off x="5024153" y="2676315"/>
              <a:ext cx="940230" cy="65813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: esquinas redondeadas 4">
              <a:extLst>
                <a:ext uri="{FF2B5EF4-FFF2-40B4-BE49-F238E27FC236}">
                  <a16:creationId xmlns:a16="http://schemas.microsoft.com/office/drawing/2014/main" id="{67FA2FFC-F722-2339-2719-EC67F960673A}"/>
                </a:ext>
              </a:extLst>
            </p:cNvPr>
            <p:cNvSpPr txBox="1"/>
            <p:nvPr/>
          </p:nvSpPr>
          <p:spPr>
            <a:xfrm>
              <a:off x="5056286" y="2708448"/>
              <a:ext cx="875964" cy="593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kern="1200" dirty="0"/>
                <a:t>5. Bogotá, escenario turístico por excelencia</a:t>
              </a:r>
            </a:p>
          </p:txBody>
        </p:sp>
      </p:grp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B49DB9DF-137A-B8AD-606E-3607EBCCA8E0}"/>
              </a:ext>
            </a:extLst>
          </p:cNvPr>
          <p:cNvSpPr txBox="1">
            <a:spLocks/>
          </p:cNvSpPr>
          <p:nvPr/>
        </p:nvSpPr>
        <p:spPr>
          <a:xfrm>
            <a:off x="3206638" y="3847460"/>
            <a:ext cx="5658522" cy="73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lvl="1" algn="just">
              <a:lnSpc>
                <a:spcPts val="1600"/>
              </a:lnSpc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$400 millones en total. 40 beneficiarios.</a:t>
            </a:r>
          </a:p>
          <a:p>
            <a:pPr marL="139700" lvl="1" algn="just">
              <a:lnSpc>
                <a:spcPts val="1600"/>
              </a:lnSpc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Modelos de negocio y unidades productivas rurales con enfoque de género.</a:t>
            </a:r>
          </a:p>
        </p:txBody>
      </p:sp>
    </p:spTree>
    <p:extLst>
      <p:ext uri="{BB962C8B-B14F-4D97-AF65-F5344CB8AC3E}">
        <p14:creationId xmlns:p14="http://schemas.microsoft.com/office/powerpoint/2010/main" val="41513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40842-F66D-4D6A-A733-3EF215F8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Gracias!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453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84D38-9EA6-40F8-95F8-C66D787E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159544"/>
            <a:ext cx="5829300" cy="994275"/>
          </a:xfrm>
        </p:spPr>
        <p:txBody>
          <a:bodyPr/>
          <a:lstStyle/>
          <a:p>
            <a:r>
              <a:rPr lang="es-CO" dirty="0"/>
              <a:t>Ejes Fundamentales del IDT.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33E82E3-55BE-843C-8400-10A6A788F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689644"/>
              </p:ext>
            </p:extLst>
          </p:nvPr>
        </p:nvGraphicFramePr>
        <p:xfrm>
          <a:off x="1909762" y="1153819"/>
          <a:ext cx="6605588" cy="214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BDCA32E4-0BD2-1024-F7E8-06B3E069AB74}"/>
              </a:ext>
            </a:extLst>
          </p:cNvPr>
          <p:cNvSpPr txBox="1">
            <a:spLocks/>
          </p:cNvSpPr>
          <p:nvPr/>
        </p:nvSpPr>
        <p:spPr>
          <a:xfrm>
            <a:off x="1909762" y="3902139"/>
            <a:ext cx="6807992" cy="115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/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Contribuye al fortalecimiento del tejido empresarial desde el impulso y desarrollo del turismo, de modo que la ciudad reciba mayores recursos económicos, así como al empoderamiento del emprendimiento social, desarrollo comunitario y económico local desde el turismo.</a:t>
            </a:r>
            <a:endParaRPr lang="es-CO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6E241A6-7E97-0C94-FD25-F81197F80175}"/>
              </a:ext>
            </a:extLst>
          </p:cNvPr>
          <p:cNvSpPr txBox="1">
            <a:spLocks/>
          </p:cNvSpPr>
          <p:nvPr/>
        </p:nvSpPr>
        <p:spPr>
          <a:xfrm>
            <a:off x="681137" y="3500313"/>
            <a:ext cx="7627044" cy="97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s-MX" sz="1800" dirty="0">
                <a:solidFill>
                  <a:srgbClr val="008080"/>
                </a:solidFill>
                <a:latin typeface="+mj-lt"/>
              </a:rPr>
              <a:t>Es parte del Sector de Desarrollo Económico, Industria y </a:t>
            </a:r>
            <a:r>
              <a:rPr lang="es-MX" sz="1800" b="1" u="sng" dirty="0">
                <a:solidFill>
                  <a:srgbClr val="008080"/>
                </a:solidFill>
                <a:latin typeface="+mj-lt"/>
              </a:rPr>
              <a:t>Turismo</a:t>
            </a:r>
            <a:r>
              <a:rPr lang="es-MX" sz="1800" dirty="0">
                <a:solidFill>
                  <a:srgbClr val="008080"/>
                </a:solidFill>
                <a:latin typeface="+mj-lt"/>
              </a:rPr>
              <a:t>, porque...</a:t>
            </a:r>
            <a:endParaRPr lang="es-CO" sz="1800" dirty="0">
              <a:solidFill>
                <a:srgbClr val="0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634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959D2-2B6E-4B32-B8B5-B905AA45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Misión del IDT.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AB1929-1067-4185-9F89-C7F283627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39700" indent="0" algn="just">
              <a:lnSpc>
                <a:spcPct val="110000"/>
              </a:lnSpc>
              <a:buNone/>
            </a:pPr>
            <a:r>
              <a:rPr lang="es-MX" dirty="0"/>
              <a:t>El Instituto Distrital de Turismo promueve el </a:t>
            </a: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desarrollo integral y fortalecimiento económico de Bogotá</a:t>
            </a:r>
            <a:r>
              <a:rPr lang="es-MX" dirty="0"/>
              <a:t>, a través del </a:t>
            </a: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turismo como integrador social, económico y mitigante del impacto ambiental</a:t>
            </a:r>
            <a:r>
              <a:rPr lang="es-MX" dirty="0"/>
              <a:t>; mediante políticas, planes y proyectos desde las vocaciones locales, la generación de información, </a:t>
            </a: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la promoción de ciudad a nivel nacional e internacional</a:t>
            </a:r>
            <a:r>
              <a:rPr lang="es-MX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dirty="0"/>
              <a:t>como destino competitivo, sostenible, seguro, accesible e incluyente, que se articula con la región para mejorar la calidad de vida de sus habitantes y los actores de la cadena de valor del sector.</a:t>
            </a:r>
          </a:p>
          <a:p>
            <a:pPr marL="139700" indent="0" algn="just">
              <a:lnSpc>
                <a:spcPct val="110000"/>
              </a:lnSpc>
              <a:buNone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22D06D-31C5-D42B-F05A-DA1E2D219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3" t="16162" r="45774" b="8128"/>
          <a:stretch/>
        </p:blipFill>
        <p:spPr bwMode="auto">
          <a:xfrm>
            <a:off x="7328508" y="90170"/>
            <a:ext cx="1186841" cy="1177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27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1FD85E4-B30C-4D78-A7B7-48064AD5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456" y="-190846"/>
            <a:ext cx="6528893" cy="994275"/>
          </a:xfrm>
        </p:spPr>
        <p:txBody>
          <a:bodyPr/>
          <a:lstStyle/>
          <a:p>
            <a:r>
              <a:rPr lang="es-CO" dirty="0"/>
              <a:t>Competencias del IDT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76465355-F8FD-3D4B-9CE9-E1C816107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362" y="803429"/>
            <a:ext cx="3075050" cy="617850"/>
          </a:xfrm>
        </p:spPr>
        <p:txBody>
          <a:bodyPr/>
          <a:lstStyle/>
          <a:p>
            <a:pPr marL="139700" indent="0">
              <a:buNone/>
            </a:pPr>
            <a:r>
              <a:rPr lang="es-CO" dirty="0"/>
              <a:t>Qué </a:t>
            </a:r>
            <a:r>
              <a:rPr lang="es-CO" sz="2400" b="1" dirty="0">
                <a:solidFill>
                  <a:schemeClr val="accent3">
                    <a:lumMod val="75000"/>
                  </a:schemeClr>
                </a:solidFill>
              </a:rPr>
              <a:t>SÍ</a:t>
            </a:r>
            <a:r>
              <a:rPr lang="es-CO" dirty="0"/>
              <a:t> aplica al IDT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E2759D44-A0A7-D40A-3695-4A51F5A980FC}"/>
              </a:ext>
            </a:extLst>
          </p:cNvPr>
          <p:cNvSpPr txBox="1">
            <a:spLocks/>
          </p:cNvSpPr>
          <p:nvPr/>
        </p:nvSpPr>
        <p:spPr>
          <a:xfrm>
            <a:off x="1900362" y="1328388"/>
            <a:ext cx="3293730" cy="2763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Capacitaciones con enfoque en turismo.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Programas de fortalecimiento con enfoque en turismo.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Información turística de Bogotá.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Convocatorias de FONDETUR.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Recorridos turísticos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Señalización 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turística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Portal promocional </a:t>
            </a:r>
            <a:r>
              <a:rPr lang="es-CO" sz="1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BogotáDC.Travel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Productos turísticos.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Política Pública de Turismo.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Manejo de la Marca Ciudad.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Sensibilización en Cultura y Responsabilidad turística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B726B6E-BBCD-2529-6F10-0DA1E70ED557}"/>
              </a:ext>
            </a:extLst>
          </p:cNvPr>
          <p:cNvSpPr txBox="1">
            <a:spLocks/>
          </p:cNvSpPr>
          <p:nvPr/>
        </p:nvSpPr>
        <p:spPr>
          <a:xfrm>
            <a:off x="4888006" y="796182"/>
            <a:ext cx="3628469" cy="6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39700" indent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None/>
              <a:defRPr sz="21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1750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1750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1750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1750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1750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1750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1750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1750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CO" dirty="0"/>
              <a:t>Qué </a:t>
            </a:r>
            <a:r>
              <a:rPr lang="es-CO" sz="2400" b="1" dirty="0">
                <a:solidFill>
                  <a:srgbClr val="FF0000"/>
                </a:solidFill>
              </a:rPr>
              <a:t>NO</a:t>
            </a:r>
            <a:r>
              <a:rPr lang="es-CO" dirty="0"/>
              <a:t> aplica al IDT</a:t>
            </a:r>
          </a:p>
        </p:txBody>
      </p:sp>
      <p:sp>
        <p:nvSpPr>
          <p:cNvPr id="12" name="Marcador de texto 5">
            <a:extLst>
              <a:ext uri="{FF2B5EF4-FFF2-40B4-BE49-F238E27FC236}">
                <a16:creationId xmlns:a16="http://schemas.microsoft.com/office/drawing/2014/main" id="{24CF4D99-9B20-04EF-51A3-E038D26328B4}"/>
              </a:ext>
            </a:extLst>
          </p:cNvPr>
          <p:cNvSpPr txBox="1">
            <a:spLocks/>
          </p:cNvSpPr>
          <p:nvPr/>
        </p:nvSpPr>
        <p:spPr>
          <a:xfrm>
            <a:off x="5194092" y="1328388"/>
            <a:ext cx="3747541" cy="2763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Información cultural en general.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Apoyo a artistas.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Permisos/ Intervenciones/quejas relativas a zonas ambientales, parques y/o patrimoniales.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Permisos/ Intervenciones/quejas administrativas relativas a sitios turísticos.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Asuntos relacionados con animales en zonas públicas.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FONTUR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Emisión del Registro Nacional de Turismo o sanciones.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Actividades o emprendimientos que no sean conexos al turismo.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endParaRPr lang="es-CO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"/>
            </a:pPr>
            <a:endParaRPr lang="es-CO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517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4D7DF-68C5-4BC4-9D85-2128A3C6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0"/>
            <a:ext cx="8132064" cy="5143500"/>
          </a:xfrm>
          <a:solidFill>
            <a:schemeClr val="bg2">
              <a:lumMod val="75000"/>
            </a:schemeClr>
          </a:solidFill>
        </p:spPr>
        <p:txBody>
          <a:bodyPr anchor="ctr" anchorCtr="0"/>
          <a:lstStyle/>
          <a:p>
            <a:r>
              <a:rPr lang="es-CO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Servicios del IDT de cara a la ciudadanía</a:t>
            </a:r>
          </a:p>
        </p:txBody>
      </p:sp>
    </p:spTree>
    <p:extLst>
      <p:ext uri="{BB962C8B-B14F-4D97-AF65-F5344CB8AC3E}">
        <p14:creationId xmlns:p14="http://schemas.microsoft.com/office/powerpoint/2010/main" val="56605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D929A9A-6D46-4530-810E-9467CE4A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76" y="1121665"/>
            <a:ext cx="6514811" cy="2300164"/>
          </a:xfrm>
        </p:spPr>
        <p:txBody>
          <a:bodyPr>
            <a:noAutofit/>
          </a:bodyPr>
          <a:lstStyle/>
          <a:p>
            <a:r>
              <a:rPr lang="es-CO" dirty="0"/>
              <a:t>Subdirección de Desarrollo y Competitividad.</a:t>
            </a:r>
          </a:p>
        </p:txBody>
      </p:sp>
    </p:spTree>
    <p:extLst>
      <p:ext uri="{BB962C8B-B14F-4D97-AF65-F5344CB8AC3E}">
        <p14:creationId xmlns:p14="http://schemas.microsoft.com/office/powerpoint/2010/main" val="272298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B33D4525-C61F-703A-5C2E-A56F5D824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38755" y="3766903"/>
            <a:ext cx="3017520" cy="1182748"/>
          </a:xfr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indent="0" algn="ctr"/>
            <a:r>
              <a:rPr lang="es-MX" sz="130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Genera </a:t>
            </a:r>
            <a:r>
              <a:rPr lang="es-MX" sz="13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entorno social</a:t>
            </a:r>
            <a:r>
              <a:rPr lang="es-MX" sz="130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 propicio para contribuir con la consolidación de Bogotá como principal destino turístico del País,  de acuerdo con los principios </a:t>
            </a:r>
            <a:r>
              <a:rPr lang="es-MX" sz="13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del Código Ético Mundial para el Turismo </a:t>
            </a:r>
            <a:r>
              <a:rPr lang="es-MX" sz="130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y como destino sostenible, inteligente, responsable e incluyente.</a:t>
            </a:r>
            <a:endParaRPr lang="es-CO" sz="1300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pic>
        <p:nvPicPr>
          <p:cNvPr id="7" name="Google Shape;109;p20">
            <a:extLst>
              <a:ext uri="{FF2B5EF4-FFF2-40B4-BE49-F238E27FC236}">
                <a16:creationId xmlns:a16="http://schemas.microsoft.com/office/drawing/2014/main" id="{A69B2B9D-0093-5A1C-136D-93976E3413B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85" y="2446342"/>
            <a:ext cx="2696612" cy="16062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2;p20">
            <a:extLst>
              <a:ext uri="{FF2B5EF4-FFF2-40B4-BE49-F238E27FC236}">
                <a16:creationId xmlns:a16="http://schemas.microsoft.com/office/drawing/2014/main" id="{940A62F8-3029-CDC6-FFA1-6FA5153B368B}"/>
              </a:ext>
            </a:extLst>
          </p:cNvPr>
          <p:cNvSpPr/>
          <p:nvPr/>
        </p:nvSpPr>
        <p:spPr>
          <a:xfrm>
            <a:off x="418391" y="2697017"/>
            <a:ext cx="1903228" cy="10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600" b="1" i="0" u="none" strike="noStrike" cap="none" dirty="0">
                <a:solidFill>
                  <a:srgbClr val="2E4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Cultura y Responsabilidad Turística</a:t>
            </a:r>
            <a:endParaRPr lang="es-CO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" name="Google Shape;111;p20">
            <a:extLst>
              <a:ext uri="{FF2B5EF4-FFF2-40B4-BE49-F238E27FC236}">
                <a16:creationId xmlns:a16="http://schemas.microsoft.com/office/drawing/2014/main" id="{182620FA-99B9-6E24-59CF-882F8A39A9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29" y="-123529"/>
            <a:ext cx="2500551" cy="15849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CCBE19B1-DCA8-4756-BBD6-F18F1FE88603}"/>
              </a:ext>
            </a:extLst>
          </p:cNvPr>
          <p:cNvSpPr txBox="1">
            <a:spLocks/>
          </p:cNvSpPr>
          <p:nvPr/>
        </p:nvSpPr>
        <p:spPr>
          <a:xfrm>
            <a:off x="-136765" y="1266667"/>
            <a:ext cx="3017520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indent="0" algn="ct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None/>
              <a:defRPr sz="1300">
                <a:solidFill>
                  <a:srgbClr val="008080"/>
                </a:solidFill>
                <a:latin typeface="Calibri"/>
                <a:ea typeface="Calibri"/>
                <a:cs typeface="Calibri"/>
              </a:defRPr>
            </a:lvl1pPr>
            <a:lvl2pPr marL="914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b="1" dirty="0"/>
              <a:t>Diseña e implementa </a:t>
            </a:r>
            <a:r>
              <a:rPr lang="es-MX" dirty="0"/>
              <a:t>productos con temáticas priorizadas, en coordinación de sus componentes y de manera que responda a las necesidades o expectativas de la demanda, generando beneficios a los diferentes actores que conforman la oferta.</a:t>
            </a:r>
          </a:p>
          <a:p>
            <a:r>
              <a:rPr lang="es-MX" dirty="0"/>
              <a:t>.</a:t>
            </a:r>
            <a:endParaRPr lang="es-CO" dirty="0"/>
          </a:p>
        </p:txBody>
      </p:sp>
      <p:pic>
        <p:nvPicPr>
          <p:cNvPr id="19" name="Google Shape;120;p20">
            <a:extLst>
              <a:ext uri="{FF2B5EF4-FFF2-40B4-BE49-F238E27FC236}">
                <a16:creationId xmlns:a16="http://schemas.microsoft.com/office/drawing/2014/main" id="{9C80DEBD-292F-AE5A-3ED8-D97EEFF028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0433" y="-123528"/>
            <a:ext cx="2682920" cy="160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1;p20">
            <a:extLst>
              <a:ext uri="{FF2B5EF4-FFF2-40B4-BE49-F238E27FC236}">
                <a16:creationId xmlns:a16="http://schemas.microsoft.com/office/drawing/2014/main" id="{3B27A155-0B73-AE83-237F-E66884536C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3507" y="-123529"/>
            <a:ext cx="2342372" cy="158490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23;p20">
            <a:extLst>
              <a:ext uri="{FF2B5EF4-FFF2-40B4-BE49-F238E27FC236}">
                <a16:creationId xmlns:a16="http://schemas.microsoft.com/office/drawing/2014/main" id="{024592D9-C57C-6548-F14E-9453F6D3513E}"/>
              </a:ext>
            </a:extLst>
          </p:cNvPr>
          <p:cNvSpPr/>
          <p:nvPr/>
        </p:nvSpPr>
        <p:spPr>
          <a:xfrm>
            <a:off x="6024333" y="416402"/>
            <a:ext cx="1640107" cy="39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lang="es-CO" sz="1600" b="1" dirty="0">
              <a:solidFill>
                <a:srgbClr val="2E4889"/>
              </a:solidFill>
              <a:latin typeface="Century Gothic"/>
              <a:sym typeface="Century Gothic"/>
            </a:endParaRPr>
          </a:p>
        </p:txBody>
      </p:sp>
      <p:pic>
        <p:nvPicPr>
          <p:cNvPr id="23" name="Google Shape;124;p20">
            <a:extLst>
              <a:ext uri="{FF2B5EF4-FFF2-40B4-BE49-F238E27FC236}">
                <a16:creationId xmlns:a16="http://schemas.microsoft.com/office/drawing/2014/main" id="{EC9AB77A-C0BB-A1AF-7E8A-26F82D91C854}"/>
              </a:ext>
            </a:extLst>
          </p:cNvPr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5574160" y="2446343"/>
            <a:ext cx="2500551" cy="160190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28;p20">
            <a:extLst>
              <a:ext uri="{FF2B5EF4-FFF2-40B4-BE49-F238E27FC236}">
                <a16:creationId xmlns:a16="http://schemas.microsoft.com/office/drawing/2014/main" id="{77204C6E-B8EB-A29B-29FD-92CBC97039B0}"/>
              </a:ext>
            </a:extLst>
          </p:cNvPr>
          <p:cNvSpPr/>
          <p:nvPr/>
        </p:nvSpPr>
        <p:spPr>
          <a:xfrm>
            <a:off x="6024333" y="3019085"/>
            <a:ext cx="1535416" cy="39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500" b="1" dirty="0">
                <a:solidFill>
                  <a:srgbClr val="2E4889"/>
                </a:solidFill>
                <a:latin typeface="Century Gothic"/>
                <a:sym typeface="Century Gothic"/>
              </a:rPr>
              <a:t>Infraestructura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63D6D9C8-8388-E28C-B205-00571905A4E6}"/>
              </a:ext>
            </a:extLst>
          </p:cNvPr>
          <p:cNvSpPr txBox="1">
            <a:spLocks/>
          </p:cNvSpPr>
          <p:nvPr/>
        </p:nvSpPr>
        <p:spPr>
          <a:xfrm>
            <a:off x="5444634" y="3766903"/>
            <a:ext cx="2659758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indent="0" algn="ct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None/>
              <a:defRPr sz="13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914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dirty="0"/>
              <a:t>Realiza </a:t>
            </a:r>
            <a:r>
              <a:rPr lang="es-MX" b="1" dirty="0"/>
              <a:t>el mantenimiento e instalación de señalización turística</a:t>
            </a:r>
            <a:r>
              <a:rPr lang="es-MX" dirty="0"/>
              <a:t>, seguimiento y ejecución </a:t>
            </a:r>
            <a:r>
              <a:rPr lang="es-MX" b="1" dirty="0"/>
              <a:t>de estudios y diseños </a:t>
            </a:r>
            <a:r>
              <a:rPr lang="es-MX" dirty="0"/>
              <a:t>a través de la estructuración de contratos y convenios con el componente de </a:t>
            </a:r>
            <a:r>
              <a:rPr lang="es-MX" b="1" dirty="0"/>
              <a:t>Infraestructura Turística</a:t>
            </a:r>
            <a:r>
              <a:rPr lang="es-MX" dirty="0"/>
              <a:t>.</a:t>
            </a:r>
          </a:p>
          <a:p>
            <a:r>
              <a:rPr lang="es-MX" dirty="0"/>
              <a:t>.</a:t>
            </a:r>
            <a:endParaRPr lang="es-CO" dirty="0"/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060B68F3-F39B-54A9-8F86-9FA312913270}"/>
              </a:ext>
            </a:extLst>
          </p:cNvPr>
          <p:cNvSpPr txBox="1">
            <a:spLocks/>
          </p:cNvSpPr>
          <p:nvPr/>
        </p:nvSpPr>
        <p:spPr>
          <a:xfrm>
            <a:off x="2637231" y="1256001"/>
            <a:ext cx="3017520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9700" indent="0" algn="ctr"/>
            <a:r>
              <a:rPr lang="es-MX" sz="1300" dirty="0">
                <a:solidFill>
                  <a:schemeClr val="accent1">
                    <a:lumMod val="75000"/>
                  </a:schemeClr>
                </a:solidFill>
              </a:rPr>
              <a:t>Implementar las acciones establecidas en </a:t>
            </a:r>
            <a:r>
              <a:rPr lang="es-MX" sz="1300" b="1" dirty="0">
                <a:solidFill>
                  <a:schemeClr val="accent1">
                    <a:lumMod val="75000"/>
                  </a:schemeClr>
                </a:solidFill>
              </a:rPr>
              <a:t>la Ruta de la productividad</a:t>
            </a:r>
            <a:r>
              <a:rPr lang="es-MX" sz="1300" dirty="0">
                <a:solidFill>
                  <a:schemeClr val="accent1">
                    <a:lumMod val="75000"/>
                  </a:schemeClr>
                </a:solidFill>
              </a:rPr>
              <a:t>, en materia de </a:t>
            </a:r>
            <a:r>
              <a:rPr lang="es-MX" sz="1300" b="1" dirty="0">
                <a:solidFill>
                  <a:schemeClr val="accent1">
                    <a:lumMod val="75000"/>
                  </a:schemeClr>
                </a:solidFill>
              </a:rPr>
              <a:t>formalización, formación y fortalecimiento </a:t>
            </a:r>
            <a:r>
              <a:rPr lang="es-MX" sz="1300" dirty="0">
                <a:solidFill>
                  <a:schemeClr val="accent1">
                    <a:lumMod val="75000"/>
                  </a:schemeClr>
                </a:solidFill>
              </a:rPr>
              <a:t>dirigidas a prestadores de servicios turísticos y actores conexos a la cadena de valor.</a:t>
            </a:r>
            <a:endParaRPr lang="es-CO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1B69F71E-F310-B1A1-BBB5-AF2FC2FE0A94}"/>
              </a:ext>
            </a:extLst>
          </p:cNvPr>
          <p:cNvSpPr txBox="1">
            <a:spLocks/>
          </p:cNvSpPr>
          <p:nvPr/>
        </p:nvSpPr>
        <p:spPr>
          <a:xfrm>
            <a:off x="5417202" y="1244677"/>
            <a:ext cx="2612237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indent="0" algn="ct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None/>
              <a:defRPr sz="1300">
                <a:solidFill>
                  <a:srgbClr val="008080"/>
                </a:solidFill>
                <a:latin typeface="Calibri"/>
                <a:ea typeface="Calibri"/>
                <a:cs typeface="Calibri"/>
              </a:defRPr>
            </a:lvl1pPr>
            <a:lvl2pPr marL="914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dirty="0"/>
              <a:t>Apoyar la consolidación de Bogotá como Destino Turístico Inteligente desde </a:t>
            </a:r>
            <a:r>
              <a:rPr lang="es-MX" b="1" dirty="0"/>
              <a:t>procesos  de formación con enfoque territorial/sostenible  </a:t>
            </a:r>
            <a:r>
              <a:rPr lang="es-MX" dirty="0"/>
              <a:t>que permitan potenciar el turismo como factor de desarrollo económico</a:t>
            </a:r>
          </a:p>
          <a:p>
            <a:r>
              <a:rPr lang="es-MX" dirty="0"/>
              <a:t>.</a:t>
            </a:r>
            <a:endParaRPr lang="es-CO" dirty="0"/>
          </a:p>
        </p:txBody>
      </p:sp>
      <p:pic>
        <p:nvPicPr>
          <p:cNvPr id="28" name="Google Shape;111;p20">
            <a:extLst>
              <a:ext uri="{FF2B5EF4-FFF2-40B4-BE49-F238E27FC236}">
                <a16:creationId xmlns:a16="http://schemas.microsoft.com/office/drawing/2014/main" id="{EC380E12-AF0C-D085-A558-1EF83AB1DC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8264" y="2446343"/>
            <a:ext cx="2416224" cy="160190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19;p20">
            <a:extLst>
              <a:ext uri="{FF2B5EF4-FFF2-40B4-BE49-F238E27FC236}">
                <a16:creationId xmlns:a16="http://schemas.microsoft.com/office/drawing/2014/main" id="{2E8F8B1D-95AE-6B4E-37B0-757C56957DF1}"/>
              </a:ext>
            </a:extLst>
          </p:cNvPr>
          <p:cNvSpPr/>
          <p:nvPr/>
        </p:nvSpPr>
        <p:spPr>
          <a:xfrm>
            <a:off x="3444949" y="2761417"/>
            <a:ext cx="1518279" cy="92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500" b="1" dirty="0">
                <a:solidFill>
                  <a:srgbClr val="2E4889"/>
                </a:solidFill>
                <a:latin typeface="Century Gothic"/>
                <a:sym typeface="Century Gothic"/>
              </a:rPr>
              <a:t>Gestión Territorial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82A02805-D85C-AF7C-6740-55D3995FDDE6}"/>
              </a:ext>
            </a:extLst>
          </p:cNvPr>
          <p:cNvSpPr txBox="1">
            <a:spLocks/>
          </p:cNvSpPr>
          <p:nvPr/>
        </p:nvSpPr>
        <p:spPr>
          <a:xfrm>
            <a:off x="2643559" y="3766903"/>
            <a:ext cx="3017520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indent="0" algn="ct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None/>
              <a:defRPr sz="1300">
                <a:solidFill>
                  <a:srgbClr val="008080"/>
                </a:solidFill>
                <a:latin typeface="Calibri"/>
                <a:ea typeface="Calibri"/>
                <a:cs typeface="Calibri"/>
              </a:defRPr>
            </a:lvl1pPr>
            <a:lvl2pPr marL="914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dirty="0"/>
              <a:t>Desarrollar procesos para diagnosticar, identificar, planear y ejecutar con las alcaldías locales y los actores conexos a la cadena de valor de turismo, acciones que buscan </a:t>
            </a:r>
            <a:r>
              <a:rPr lang="es-MX" b="1" dirty="0"/>
              <a:t>promover y fortalecer la competitividad turística</a:t>
            </a:r>
            <a:r>
              <a:rPr lang="es-MX" dirty="0"/>
              <a:t> en la ciudad de Bogotá.</a:t>
            </a:r>
          </a:p>
        </p:txBody>
      </p:sp>
      <p:sp>
        <p:nvSpPr>
          <p:cNvPr id="3" name="Google Shape;123;p20">
            <a:extLst>
              <a:ext uri="{FF2B5EF4-FFF2-40B4-BE49-F238E27FC236}">
                <a16:creationId xmlns:a16="http://schemas.microsoft.com/office/drawing/2014/main" id="{F61F0F2E-A21F-CF33-8AF1-65B9E5EA5F5E}"/>
              </a:ext>
            </a:extLst>
          </p:cNvPr>
          <p:cNvSpPr/>
          <p:nvPr/>
        </p:nvSpPr>
        <p:spPr>
          <a:xfrm>
            <a:off x="515938" y="234906"/>
            <a:ext cx="1640107" cy="83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Producto Turístico</a:t>
            </a:r>
          </a:p>
        </p:txBody>
      </p:sp>
      <p:sp>
        <p:nvSpPr>
          <p:cNvPr id="5" name="Google Shape;123;p20">
            <a:extLst>
              <a:ext uri="{FF2B5EF4-FFF2-40B4-BE49-F238E27FC236}">
                <a16:creationId xmlns:a16="http://schemas.microsoft.com/office/drawing/2014/main" id="{FD0C0069-1886-2DDE-C1EF-F3E4BDA39D9E}"/>
              </a:ext>
            </a:extLst>
          </p:cNvPr>
          <p:cNvSpPr/>
          <p:nvPr/>
        </p:nvSpPr>
        <p:spPr>
          <a:xfrm>
            <a:off x="3323121" y="193383"/>
            <a:ext cx="1640107" cy="83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Desarrollo Empresarial</a:t>
            </a:r>
          </a:p>
        </p:txBody>
      </p:sp>
      <p:sp>
        <p:nvSpPr>
          <p:cNvPr id="6" name="Google Shape;123;p20">
            <a:extLst>
              <a:ext uri="{FF2B5EF4-FFF2-40B4-BE49-F238E27FC236}">
                <a16:creationId xmlns:a16="http://schemas.microsoft.com/office/drawing/2014/main" id="{638D201B-2A69-2C32-D6CD-56A366264610}"/>
              </a:ext>
            </a:extLst>
          </p:cNvPr>
          <p:cNvSpPr/>
          <p:nvPr/>
        </p:nvSpPr>
        <p:spPr>
          <a:xfrm>
            <a:off x="6054639" y="250383"/>
            <a:ext cx="1640107" cy="83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Educación para el turismo</a:t>
            </a:r>
          </a:p>
        </p:txBody>
      </p:sp>
    </p:spTree>
    <p:extLst>
      <p:ext uri="{BB962C8B-B14F-4D97-AF65-F5344CB8AC3E}">
        <p14:creationId xmlns:p14="http://schemas.microsoft.com/office/powerpoint/2010/main" val="37789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>
            <a:extLst>
              <a:ext uri="{FF2B5EF4-FFF2-40B4-BE49-F238E27FC236}">
                <a16:creationId xmlns:a16="http://schemas.microsoft.com/office/drawing/2014/main" id="{4B2AB72A-2C95-EE3B-59B3-1694F369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96" y="1114663"/>
            <a:ext cx="6514811" cy="2139525"/>
          </a:xfr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algn="ctr">
              <a:buSzPts val="4500"/>
              <a:buFont typeface="Calibri"/>
            </a:pPr>
            <a:r>
              <a:rPr lang="es-CO" sz="4500" dirty="0"/>
              <a:t>Subdirección de Mercadeo</a:t>
            </a:r>
            <a:br>
              <a:rPr lang="es-CO" sz="4500" dirty="0"/>
            </a:br>
            <a:endParaRPr lang="es-CO" sz="4500" dirty="0"/>
          </a:p>
        </p:txBody>
      </p:sp>
    </p:spTree>
    <p:extLst>
      <p:ext uri="{BB962C8B-B14F-4D97-AF65-F5344CB8AC3E}">
        <p14:creationId xmlns:p14="http://schemas.microsoft.com/office/powerpoint/2010/main" val="325019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B33D4525-C61F-703A-5C2E-A56F5D824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225" y="4090676"/>
            <a:ext cx="3516186" cy="1182748"/>
          </a:xfr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indent="0" algn="ctr"/>
            <a:r>
              <a:rPr lang="es-MX" sz="130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5 puntos con guías turísticos bilingües, que brindan gratuitamente y de forma personalizada, </a:t>
            </a:r>
            <a:r>
              <a:rPr lang="es-MX" sz="13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información turística, cultural, recreativa y deportiva </a:t>
            </a:r>
            <a:r>
              <a:rPr lang="es-MX" sz="130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de alto valor a visitantes de la ciudad.</a:t>
            </a:r>
            <a:endParaRPr lang="es-CO" sz="1300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pic>
        <p:nvPicPr>
          <p:cNvPr id="7" name="Google Shape;109;p20">
            <a:extLst>
              <a:ext uri="{FF2B5EF4-FFF2-40B4-BE49-F238E27FC236}">
                <a16:creationId xmlns:a16="http://schemas.microsoft.com/office/drawing/2014/main" id="{A69B2B9D-0093-5A1C-136D-93976E3413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0404" y="2534870"/>
            <a:ext cx="2696612" cy="17405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2;p20">
            <a:extLst>
              <a:ext uri="{FF2B5EF4-FFF2-40B4-BE49-F238E27FC236}">
                <a16:creationId xmlns:a16="http://schemas.microsoft.com/office/drawing/2014/main" id="{940A62F8-3029-CDC6-FFA1-6FA5153B368B}"/>
              </a:ext>
            </a:extLst>
          </p:cNvPr>
          <p:cNvSpPr/>
          <p:nvPr/>
        </p:nvSpPr>
        <p:spPr>
          <a:xfrm>
            <a:off x="2000762" y="2837174"/>
            <a:ext cx="1777772" cy="10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es-CO" sz="1600" b="1" i="0" u="none" strike="noStrike" cap="none" dirty="0">
                <a:solidFill>
                  <a:srgbClr val="2E48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Puntos de Información Turística</a:t>
            </a:r>
            <a:endParaRPr lang="es-CO" sz="1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" name="Google Shape;111;p20">
            <a:extLst>
              <a:ext uri="{FF2B5EF4-FFF2-40B4-BE49-F238E27FC236}">
                <a16:creationId xmlns:a16="http://schemas.microsoft.com/office/drawing/2014/main" id="{182620FA-99B9-6E24-59CF-882F8A39A9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081" y="-176110"/>
            <a:ext cx="2500551" cy="183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20;p20">
            <a:extLst>
              <a:ext uri="{FF2B5EF4-FFF2-40B4-BE49-F238E27FC236}">
                <a16:creationId xmlns:a16="http://schemas.microsoft.com/office/drawing/2014/main" id="{9C80DEBD-292F-AE5A-3ED8-D97EEFF028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8534" y="-176110"/>
            <a:ext cx="2682920" cy="185702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22;p20">
            <a:extLst>
              <a:ext uri="{FF2B5EF4-FFF2-40B4-BE49-F238E27FC236}">
                <a16:creationId xmlns:a16="http://schemas.microsoft.com/office/drawing/2014/main" id="{A1552FEF-B0E0-DECC-0C58-B98E7DE14C23}"/>
              </a:ext>
            </a:extLst>
          </p:cNvPr>
          <p:cNvSpPr/>
          <p:nvPr/>
        </p:nvSpPr>
        <p:spPr>
          <a:xfrm>
            <a:off x="4174549" y="457243"/>
            <a:ext cx="1890889" cy="39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Recorridos Turísticos</a:t>
            </a:r>
          </a:p>
          <a:p>
            <a:pPr algn="ctr">
              <a:buClr>
                <a:srgbClr val="000000"/>
              </a:buClr>
              <a:buSzPts val="1200"/>
            </a:pPr>
            <a:endParaRPr lang="es-CO" sz="1200" b="1" dirty="0">
              <a:solidFill>
                <a:srgbClr val="2E4889"/>
              </a:solidFill>
              <a:latin typeface="Century Gothic"/>
              <a:sym typeface="Century Gothic"/>
            </a:endParaRP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060B68F3-F39B-54A9-8F86-9FA312913270}"/>
              </a:ext>
            </a:extLst>
          </p:cNvPr>
          <p:cNvSpPr txBox="1">
            <a:spLocks/>
          </p:cNvSpPr>
          <p:nvPr/>
        </p:nvSpPr>
        <p:spPr>
          <a:xfrm>
            <a:off x="3611233" y="1546899"/>
            <a:ext cx="3017520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9700" indent="0" algn="ctr"/>
            <a:r>
              <a:rPr lang="es-MX" sz="1300" b="1" dirty="0">
                <a:solidFill>
                  <a:schemeClr val="accent1">
                    <a:lumMod val="75000"/>
                  </a:schemeClr>
                </a:solidFill>
              </a:rPr>
              <a:t>Recorridos gratuitos</a:t>
            </a:r>
            <a:r>
              <a:rPr lang="es-MX" sz="1300" dirty="0">
                <a:solidFill>
                  <a:schemeClr val="accent1">
                    <a:lumMod val="75000"/>
                  </a:schemeClr>
                </a:solidFill>
              </a:rPr>
              <a:t>, diseñados para los turistas, visitantes y residentes, con el fin de dar a conocer los diferentes atractivos turísticos de la ciudad.</a:t>
            </a:r>
          </a:p>
        </p:txBody>
      </p:sp>
      <p:pic>
        <p:nvPicPr>
          <p:cNvPr id="28" name="Google Shape;111;p20">
            <a:extLst>
              <a:ext uri="{FF2B5EF4-FFF2-40B4-BE49-F238E27FC236}">
                <a16:creationId xmlns:a16="http://schemas.microsoft.com/office/drawing/2014/main" id="{EC380E12-AF0C-D085-A558-1EF83AB1DC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5408" y="2531332"/>
            <a:ext cx="2416224" cy="174052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82A02805-D85C-AF7C-6740-55D3995FDDE6}"/>
              </a:ext>
            </a:extLst>
          </p:cNvPr>
          <p:cNvSpPr txBox="1">
            <a:spLocks/>
          </p:cNvSpPr>
          <p:nvPr/>
        </p:nvSpPr>
        <p:spPr>
          <a:xfrm>
            <a:off x="4834557" y="4090676"/>
            <a:ext cx="3017520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indent="0" algn="ct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None/>
              <a:defRPr sz="1300">
                <a:solidFill>
                  <a:srgbClr val="008080"/>
                </a:solidFill>
                <a:latin typeface="Calibri"/>
                <a:ea typeface="Calibri"/>
                <a:cs typeface="Calibri"/>
              </a:defRPr>
            </a:lvl1pPr>
            <a:lvl2pPr marL="914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dirty="0"/>
              <a:t>Plataforma bogotadc.travel/es/plan-</a:t>
            </a:r>
            <a:r>
              <a:rPr lang="es-MX" dirty="0" err="1"/>
              <a:t>bogota</a:t>
            </a:r>
            <a:r>
              <a:rPr lang="es-MX" dirty="0"/>
              <a:t> donde se encuentran </a:t>
            </a:r>
            <a:r>
              <a:rPr lang="es-MX" b="1" dirty="0"/>
              <a:t>diversas ofertas turísticas y se pueden adquirir los servicios </a:t>
            </a:r>
            <a:r>
              <a:rPr lang="es-MX" dirty="0"/>
              <a:t>directamente con los operadores y/o agencias de viajes.</a:t>
            </a:r>
            <a:endParaRPr lang="es-CO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86577014-8FA7-729B-239F-5E3192BDA090}"/>
              </a:ext>
            </a:extLst>
          </p:cNvPr>
          <p:cNvSpPr txBox="1">
            <a:spLocks/>
          </p:cNvSpPr>
          <p:nvPr/>
        </p:nvSpPr>
        <p:spPr>
          <a:xfrm>
            <a:off x="40597" y="1491237"/>
            <a:ext cx="3017520" cy="118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39700" indent="0" algn="ct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SzPts val="1800"/>
              <a:buNone/>
              <a:defRPr sz="1300">
                <a:solidFill>
                  <a:srgbClr val="008080"/>
                </a:solidFill>
                <a:latin typeface="Calibri"/>
                <a:ea typeface="Calibri"/>
                <a:cs typeface="Calibri"/>
              </a:defRPr>
            </a:lvl1pPr>
            <a:lvl2pPr marL="914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dirty="0"/>
              <a:t>Portal que reúne las </a:t>
            </a:r>
            <a:r>
              <a:rPr lang="es-MX" b="1" dirty="0"/>
              <a:t>mejores ofertas, planes, programas, productos y servicios</a:t>
            </a:r>
            <a:r>
              <a:rPr lang="es-MX" dirty="0"/>
              <a:t> de gran interés turístico, cultural e histórico, para residentes, visitantes y turistas de Bogotá. bogotadc.travel/es/</a:t>
            </a:r>
            <a:r>
              <a:rPr lang="es-MX" dirty="0" err="1"/>
              <a:t>mice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A1253F-2E10-87EC-1C4E-FB103A8FA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629" y="2983774"/>
            <a:ext cx="1503096" cy="773158"/>
          </a:xfrm>
          <a:prstGeom prst="rect">
            <a:avLst/>
          </a:prstGeom>
        </p:spPr>
      </p:pic>
      <p:sp>
        <p:nvSpPr>
          <p:cNvPr id="2" name="Google Shape;119;p20">
            <a:extLst>
              <a:ext uri="{FF2B5EF4-FFF2-40B4-BE49-F238E27FC236}">
                <a16:creationId xmlns:a16="http://schemas.microsoft.com/office/drawing/2014/main" id="{DCF161DE-B1F2-0516-0817-2B8E4014F7E8}"/>
              </a:ext>
            </a:extLst>
          </p:cNvPr>
          <p:cNvSpPr/>
          <p:nvPr/>
        </p:nvSpPr>
        <p:spPr>
          <a:xfrm>
            <a:off x="616874" y="492880"/>
            <a:ext cx="1864963" cy="4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2E4889"/>
                </a:solidFill>
                <a:latin typeface="Century Gothic"/>
                <a:sym typeface="Century Gothic"/>
              </a:rPr>
              <a:t>Plataforma promocional</a:t>
            </a:r>
          </a:p>
        </p:txBody>
      </p:sp>
    </p:spTree>
    <p:extLst>
      <p:ext uri="{BB962C8B-B14F-4D97-AF65-F5344CB8AC3E}">
        <p14:creationId xmlns:p14="http://schemas.microsoft.com/office/powerpoint/2010/main" val="4249723780"/>
      </p:ext>
    </p:extLst>
  </p:cSld>
  <p:clrMapOvr>
    <a:masterClrMapping/>
  </p:clrMapOvr>
</p:sld>
</file>

<file path=ppt/theme/theme1.xml><?xml version="1.0" encoding="utf-8"?>
<a:theme xmlns:a="http://schemas.openxmlformats.org/drawingml/2006/main" name="LaBogotáQueEstamosConstruyendo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1212_v2PlantillaLa_BTAqueestamosconstruyendo" id="{8557FDA4-BEE1-44DB-BB7E-8AA5186FA605}" vid="{7CFE6726-FFE4-4447-B73F-74D6EB8FD0A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4318</TotalTime>
  <Words>1506</Words>
  <Application>Microsoft Office PowerPoint</Application>
  <PresentationFormat>Presentación en pantalla (16:9)</PresentationFormat>
  <Paragraphs>127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Arial Rounded MT Bold</vt:lpstr>
      <vt:lpstr>Calibri</vt:lpstr>
      <vt:lpstr>Century Gothic</vt:lpstr>
      <vt:lpstr>Montserrat</vt:lpstr>
      <vt:lpstr>Wingdings</vt:lpstr>
      <vt:lpstr>Work Sans</vt:lpstr>
      <vt:lpstr>LaBogotáQueEstamosConstruyendo</vt:lpstr>
      <vt:lpstr>INSTITUTO DISTRITAL DE TURISMO</vt:lpstr>
      <vt:lpstr>Ejes Fundamentales del IDT.</vt:lpstr>
      <vt:lpstr>Misión del IDT.</vt:lpstr>
      <vt:lpstr>Competencias del IDT</vt:lpstr>
      <vt:lpstr>Servicios del IDT de cara a la ciudadanía</vt:lpstr>
      <vt:lpstr>Subdirección de Desarrollo y Competitividad.</vt:lpstr>
      <vt:lpstr>Presentación de PowerPoint</vt:lpstr>
      <vt:lpstr>Subdirección de Mercadeo </vt:lpstr>
      <vt:lpstr>Presentación de PowerPoint</vt:lpstr>
      <vt:lpstr>Presentación de PowerPoint</vt:lpstr>
      <vt:lpstr>Subdirección de Inteligencia y Gestión de T.I.</vt:lpstr>
      <vt:lpstr>Presentación de PowerPoint</vt:lpstr>
      <vt:lpstr>Presentación de PowerPoint</vt:lpstr>
      <vt:lpstr>Subdirección de Planeación</vt:lpstr>
      <vt:lpstr>Presentación de PowerPoint</vt:lpstr>
      <vt:lpstr>Presentación de PowerPoint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Fecha</dc:title>
  <dc:creator>Martha Janneth Jimenez Barreto</dc:creator>
  <cp:lastModifiedBy>Jenny Pena Duran</cp:lastModifiedBy>
  <cp:revision>61</cp:revision>
  <dcterms:modified xsi:type="dcterms:W3CDTF">2023-05-12T16:00:34Z</dcterms:modified>
</cp:coreProperties>
</file>