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0502" autoAdjust="0"/>
  </p:normalViewPr>
  <p:slideViewPr>
    <p:cSldViewPr snapToGrid="0" snapToObjects="1">
      <p:cViewPr varScale="1">
        <p:scale>
          <a:sx n="66" d="100"/>
          <a:sy n="66" d="100"/>
        </p:scale>
        <p:origin x="8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451E-813F-9042-8FCC-956DD462545C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9258-091D-6443-A264-A3CE6F534F3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50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451E-813F-9042-8FCC-956DD462545C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9258-091D-6443-A264-A3CE6F534F3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324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451E-813F-9042-8FCC-956DD462545C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9258-091D-6443-A264-A3CE6F534F3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77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451E-813F-9042-8FCC-956DD462545C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9258-091D-6443-A264-A3CE6F534F3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40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451E-813F-9042-8FCC-956DD462545C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9258-091D-6443-A264-A3CE6F534F3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13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451E-813F-9042-8FCC-956DD462545C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9258-091D-6443-A264-A3CE6F534F3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193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451E-813F-9042-8FCC-956DD462545C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9258-091D-6443-A264-A3CE6F534F3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4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451E-813F-9042-8FCC-956DD462545C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9258-091D-6443-A264-A3CE6F534F3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441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451E-813F-9042-8FCC-956DD462545C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9258-091D-6443-A264-A3CE6F534F3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80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451E-813F-9042-8FCC-956DD462545C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9258-091D-6443-A264-A3CE6F534F3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53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451E-813F-9042-8FCC-956DD462545C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9258-091D-6443-A264-A3CE6F534F3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47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451E-813F-9042-8FCC-956DD462545C}" type="datetimeFigureOut">
              <a:rPr lang="en-US" smtClean="0"/>
              <a:pPr/>
              <a:t>8/8/2018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E9258-091D-6443-A264-A3CE6F534F3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81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alcaldiabogota.gov.co/sisjur/normas/Norma1.jsp?i=458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cmahecha\Downloads\MRC BOGOTÁ 2600 MTS AZÚL.png"/>
          <p:cNvPicPr>
            <a:picLocks noChangeAspect="1" noChangeArrowheads="1"/>
          </p:cNvPicPr>
          <p:nvPr/>
        </p:nvPicPr>
        <p:blipFill>
          <a:blip r:embed="rId3">
            <a:lum bright="35000"/>
          </a:blip>
          <a:srcRect/>
          <a:stretch>
            <a:fillRect/>
          </a:stretch>
        </p:blipFill>
        <p:spPr bwMode="auto">
          <a:xfrm>
            <a:off x="9597660" y="440172"/>
            <a:ext cx="2158811" cy="1423798"/>
          </a:xfrm>
          <a:prstGeom prst="rect">
            <a:avLst/>
          </a:prstGeom>
          <a:noFill/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BAD8C0C1-15CA-4FEB-B8F6-7C260E8EB3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8805" y="1863970"/>
            <a:ext cx="9144000" cy="2387600"/>
          </a:xfrm>
        </p:spPr>
        <p:txBody>
          <a:bodyPr/>
          <a:lstStyle/>
          <a:p>
            <a:r>
              <a:rPr lang="es-CO" dirty="0">
                <a:solidFill>
                  <a:srgbClr val="0070C0"/>
                </a:solidFill>
              </a:rPr>
              <a:t>Acciones Preventivas de Control Interno disciplinario </a:t>
            </a:r>
          </a:p>
        </p:txBody>
      </p:sp>
    </p:spTree>
    <p:extLst>
      <p:ext uri="{BB962C8B-B14F-4D97-AF65-F5344CB8AC3E}">
        <p14:creationId xmlns:p14="http://schemas.microsoft.com/office/powerpoint/2010/main" val="179465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cmahecha\Downloads\MRC BOGOTÁ 2600 MTS AZÚL.png"/>
          <p:cNvPicPr>
            <a:picLocks noChangeAspect="1" noChangeArrowheads="1"/>
          </p:cNvPicPr>
          <p:nvPr/>
        </p:nvPicPr>
        <p:blipFill>
          <a:blip r:embed="rId3">
            <a:lum bright="35000"/>
          </a:blip>
          <a:srcRect/>
          <a:stretch>
            <a:fillRect/>
          </a:stretch>
        </p:blipFill>
        <p:spPr bwMode="auto">
          <a:xfrm>
            <a:off x="9597660" y="440172"/>
            <a:ext cx="2158811" cy="1423798"/>
          </a:xfrm>
          <a:prstGeom prst="rect">
            <a:avLst/>
          </a:prstGeom>
          <a:noFill/>
        </p:spPr>
      </p:pic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F118C50B-AE8C-4E83-A8BE-12116CCEB424}"/>
              </a:ext>
            </a:extLst>
          </p:cNvPr>
          <p:cNvSpPr txBox="1">
            <a:spLocks/>
          </p:cNvSpPr>
          <p:nvPr/>
        </p:nvSpPr>
        <p:spPr>
          <a:xfrm>
            <a:off x="173619" y="2404359"/>
            <a:ext cx="11759879" cy="2723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Los derechos y deberes de los servidores públicos se encuentran establecidos en el artículo 33 y 34 de la Ley 734 de 2002. </a:t>
            </a:r>
            <a:endParaRPr kumimoji="0" lang="es-CO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270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cmahecha\Downloads\MRC BOGOTÁ 2600 MTS AZÚL.png"/>
          <p:cNvPicPr>
            <a:picLocks noChangeAspect="1" noChangeArrowheads="1"/>
          </p:cNvPicPr>
          <p:nvPr/>
        </p:nvPicPr>
        <p:blipFill>
          <a:blip r:embed="rId3">
            <a:lum bright="35000"/>
          </a:blip>
          <a:srcRect/>
          <a:stretch>
            <a:fillRect/>
          </a:stretch>
        </p:blipFill>
        <p:spPr bwMode="auto">
          <a:xfrm>
            <a:off x="9794430" y="0"/>
            <a:ext cx="2158811" cy="1423798"/>
          </a:xfrm>
          <a:prstGeom prst="rect">
            <a:avLst/>
          </a:prstGeom>
          <a:noFill/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4E30A931-986D-4859-B082-F992823E5121}"/>
              </a:ext>
            </a:extLst>
          </p:cNvPr>
          <p:cNvSpPr txBox="1">
            <a:spLocks/>
          </p:cNvSpPr>
          <p:nvPr/>
        </p:nvSpPr>
        <p:spPr>
          <a:xfrm>
            <a:off x="0" y="8890"/>
            <a:ext cx="979443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DERECHOS </a:t>
            </a:r>
            <a:endParaRPr kumimoji="0" lang="es-CO" sz="6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613B22CF-FA5D-47B1-8BDA-4B8959FCC15B}"/>
              </a:ext>
            </a:extLst>
          </p:cNvPr>
          <p:cNvSpPr txBox="1">
            <a:spLocks/>
          </p:cNvSpPr>
          <p:nvPr/>
        </p:nvSpPr>
        <p:spPr>
          <a:xfrm>
            <a:off x="282614" y="1334453"/>
            <a:ext cx="12113871" cy="454485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457200" marR="0" lvl="0" indent="-457200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Percibir puntualmente la remuneración fijada o convenida para el respectivo  cargo o función.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Disfrutar de la seguridad social en forma y condiciones previstas en la ley.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Recibir capacitación para el mejor desempeño de sus funciones.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Participar en todos los programas de bienestar social.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Disfrutar de estímulos e incentivos vigentes.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Obtener permisos y licencias previstos en la ley.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 Recibir tratamiento cortés.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8. Participar en concursos para obtener promociones del servicio.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9. Reconocimiento y pago oportuno de prestaciones sociales.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10. Los derechos consagrados en la Constitución, tratados y demás normas. 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270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25871"/>
            <a:ext cx="9144000" cy="1006258"/>
          </a:xfrm>
        </p:spPr>
        <p:txBody>
          <a:bodyPr>
            <a:normAutofit/>
          </a:bodyPr>
          <a:lstStyle/>
          <a:p>
            <a:r>
              <a:rPr lang="es-ES" sz="4800" b="1" dirty="0" smtClean="0">
                <a:solidFill>
                  <a:schemeClr val="bg1"/>
                </a:solidFill>
              </a:rPr>
              <a:t>CONTENIDO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5" name="Picture 3" descr="C:\Users\cmahecha\Downloads\MRC BOGOTÁ 2600 MTS AZÚL.png"/>
          <p:cNvPicPr>
            <a:picLocks noChangeAspect="1" noChangeArrowheads="1"/>
          </p:cNvPicPr>
          <p:nvPr/>
        </p:nvPicPr>
        <p:blipFill>
          <a:blip r:embed="rId3">
            <a:lum bright="35000"/>
          </a:blip>
          <a:srcRect/>
          <a:stretch>
            <a:fillRect/>
          </a:stretch>
        </p:blipFill>
        <p:spPr bwMode="auto">
          <a:xfrm>
            <a:off x="9597660" y="440172"/>
            <a:ext cx="2158811" cy="1423798"/>
          </a:xfrm>
          <a:prstGeom prst="rect">
            <a:avLst/>
          </a:prstGeom>
          <a:noFill/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C8EBFF06-9FD9-47B1-A088-387703A2569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597660" cy="118062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DEBERES</a:t>
            </a:r>
            <a:r>
              <a:rPr kumimoji="0" lang="es-CO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s-CO" sz="6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3DC49CBD-1A37-474A-9118-8B42C8BBD36B}"/>
              </a:ext>
            </a:extLst>
          </p:cNvPr>
          <p:cNvSpPr txBox="1">
            <a:spLocks/>
          </p:cNvSpPr>
          <p:nvPr/>
        </p:nvSpPr>
        <p:spPr>
          <a:xfrm>
            <a:off x="398363" y="1064873"/>
            <a:ext cx="11358108" cy="49076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Cumplir y hacer cumplir sus deberes. 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Cumplir con diligencia, eficacia e imparcialidad el servicio.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Formular y ejecutar planes y programas de desarrollo.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Utilizar los bienes y recursos para el desempeño del servicio. 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Custodiar y cuidar la documentación a su cargo.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Tratar con respeto, imparcialidad y rectitud a las personas.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 Cumplir las disposiciones de superiores jerárquicos.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8. Desempeñar el empleo sin pretender beneficios adicionales. 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9. Acreditar requisitos exigidos por la ley para la posesión.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10. Realizar personalmente las tareas asignadas. </a:t>
            </a:r>
          </a:p>
          <a:p>
            <a:r>
              <a:rPr lang="es-CO" sz="2200" dirty="0" smtClean="0">
                <a:solidFill>
                  <a:srgbClr val="0070C0"/>
                </a:solidFill>
              </a:rPr>
              <a:t>11. Dedicar el tiempo reglamentario al desempeño de funciones.</a:t>
            </a:r>
          </a:p>
          <a:p>
            <a:pPr lvl="0">
              <a:defRPr/>
            </a:pPr>
            <a:r>
              <a:rPr lang="es-CO" sz="2200" dirty="0" smtClean="0">
                <a:solidFill>
                  <a:srgbClr val="0070C0"/>
                </a:solidFill>
              </a:rPr>
              <a:t>12. Resolver los asuntos ingresados según prelación y urgencia.</a:t>
            </a:r>
          </a:p>
          <a:p>
            <a:pPr lvl="0">
              <a:defRPr/>
            </a:pPr>
            <a:r>
              <a:rPr lang="es-CO" sz="2200" dirty="0" smtClean="0">
                <a:solidFill>
                  <a:srgbClr val="0070C0"/>
                </a:solidFill>
              </a:rPr>
              <a:t>13. Motivar las decisiones que lo requieran, de conformidad con la Ley.</a:t>
            </a:r>
          </a:p>
          <a:p>
            <a:pPr lvl="0">
              <a:defRPr/>
            </a:pPr>
            <a:r>
              <a:rPr lang="es-CO" sz="2200" dirty="0" smtClean="0">
                <a:solidFill>
                  <a:srgbClr val="0070C0"/>
                </a:solidFill>
              </a:rPr>
              <a:t>14. Registrar en la oficina de recursos humanos la dirección y teléfono.</a:t>
            </a:r>
          </a:p>
          <a:p>
            <a:endParaRPr lang="es-CO" sz="2200" dirty="0" smtClean="0">
              <a:solidFill>
                <a:srgbClr val="0070C0"/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CO" sz="2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270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25871"/>
            <a:ext cx="9144000" cy="1006258"/>
          </a:xfrm>
        </p:spPr>
        <p:txBody>
          <a:bodyPr>
            <a:normAutofit/>
          </a:bodyPr>
          <a:lstStyle/>
          <a:p>
            <a:r>
              <a:rPr lang="es-ES" sz="4800" b="1" dirty="0" smtClean="0">
                <a:solidFill>
                  <a:schemeClr val="bg1"/>
                </a:solidFill>
              </a:rPr>
              <a:t>CONTENIDO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5" name="Picture 3" descr="C:\Users\cmahecha\Downloads\MRC BOGOTÁ 2600 MTS AZÚL.png"/>
          <p:cNvPicPr>
            <a:picLocks noChangeAspect="1" noChangeArrowheads="1"/>
          </p:cNvPicPr>
          <p:nvPr/>
        </p:nvPicPr>
        <p:blipFill>
          <a:blip r:embed="rId3">
            <a:lum bright="35000"/>
          </a:blip>
          <a:srcRect/>
          <a:stretch>
            <a:fillRect/>
          </a:stretch>
        </p:blipFill>
        <p:spPr bwMode="auto">
          <a:xfrm>
            <a:off x="9795394" y="1"/>
            <a:ext cx="2158811" cy="1423798"/>
          </a:xfrm>
          <a:prstGeom prst="rect">
            <a:avLst/>
          </a:prstGeom>
          <a:noFill/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C8EBFF06-9FD9-47B1-A088-387703A2569F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9597660" cy="10648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DEBERES</a:t>
            </a:r>
            <a:r>
              <a:rPr kumimoji="0" lang="es-CO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s-CO" sz="6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CCF67B88-77F1-4234-80A9-0893B4F0F839}"/>
              </a:ext>
            </a:extLst>
          </p:cNvPr>
          <p:cNvSpPr txBox="1">
            <a:spLocks/>
          </p:cNvSpPr>
          <p:nvPr/>
        </p:nvSpPr>
        <p:spPr>
          <a:xfrm>
            <a:off x="358815" y="949123"/>
            <a:ext cx="11308466" cy="4977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15. Ejercer sus funciones consultando el interés común.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16. Permitir que los entes de control accedan a lugares para adelantar su gestión.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17. Desempeñar labores mientras no se haya hecho cargo el titular de ellas.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18. Hacer los descuentos conforme a la Ley u ordenes judiciales.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19. Dictar reglamentos, manuales de funciones.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20. Calificar a los funcionarios o empleados en la oportunidad y condiciones previstas. </a:t>
            </a:r>
          </a:p>
          <a:p>
            <a:pPr lvl="0">
              <a:defRPr/>
            </a:pPr>
            <a:r>
              <a:rPr lang="es-CO" sz="2200" dirty="0" smtClean="0">
                <a:solidFill>
                  <a:srgbClr val="0070C0"/>
                </a:solidFill>
              </a:rPr>
              <a:t>21. Vigilar y salvaguardar los bienes y valores de la entidad.</a:t>
            </a:r>
          </a:p>
          <a:p>
            <a:pPr lvl="0">
              <a:defRPr/>
            </a:pPr>
            <a:r>
              <a:rPr lang="es-CO" sz="2200" dirty="0" smtClean="0">
                <a:solidFill>
                  <a:srgbClr val="0070C0"/>
                </a:solidFill>
              </a:rPr>
              <a:t>22. Responder por la conservación de bienes asignados.</a:t>
            </a:r>
          </a:p>
          <a:p>
            <a:pPr lvl="0">
              <a:lnSpc>
                <a:spcPct val="110000"/>
              </a:lnSpc>
              <a:defRPr/>
            </a:pPr>
            <a:r>
              <a:rPr lang="es-CO" sz="2200" dirty="0" smtClean="0">
                <a:solidFill>
                  <a:srgbClr val="0070C0"/>
                </a:solidFill>
              </a:rPr>
              <a:t>23. Explicar a los entes de control cuando lo requieran.</a:t>
            </a:r>
          </a:p>
          <a:p>
            <a:pPr lvl="0">
              <a:lnSpc>
                <a:spcPct val="110000"/>
              </a:lnSpc>
              <a:defRPr/>
            </a:pPr>
            <a:r>
              <a:rPr lang="es-CO" sz="2200" dirty="0" smtClean="0">
                <a:solidFill>
                  <a:srgbClr val="0070C0"/>
                </a:solidFill>
              </a:rPr>
              <a:t>24. Denunciar de las situaciones irregulares que tuviere conocimiento.</a:t>
            </a:r>
          </a:p>
          <a:p>
            <a:pPr lvl="0">
              <a:lnSpc>
                <a:spcPct val="110000"/>
              </a:lnSpc>
              <a:defRPr/>
            </a:pPr>
            <a:r>
              <a:rPr lang="es-CO" sz="2200" dirty="0" smtClean="0">
                <a:solidFill>
                  <a:srgbClr val="0070C0"/>
                </a:solidFill>
              </a:rPr>
              <a:t>25. Poner en conocimiento los hechos que puedan perjudicar el funcionamiento de la entidad.</a:t>
            </a:r>
          </a:p>
          <a:p>
            <a:pPr lvl="0">
              <a:lnSpc>
                <a:spcPct val="110000"/>
              </a:lnSpc>
              <a:defRPr/>
            </a:pPr>
            <a:r>
              <a:rPr lang="es-CO" sz="2200" dirty="0" smtClean="0">
                <a:solidFill>
                  <a:srgbClr val="0070C0"/>
                </a:solidFill>
              </a:rPr>
              <a:t>26. Publicar en lugar visible los procesos de contratación.</a:t>
            </a:r>
          </a:p>
          <a:p>
            <a:pPr lvl="0">
              <a:lnSpc>
                <a:spcPct val="110000"/>
              </a:lnSpc>
              <a:defRPr/>
            </a:pPr>
            <a:r>
              <a:rPr lang="es-CO" sz="2200" dirty="0" smtClean="0">
                <a:solidFill>
                  <a:srgbClr val="0070C0"/>
                </a:solidFill>
              </a:rPr>
              <a:t>27. Hacer las apropiaciones de presupuesto. </a:t>
            </a:r>
          </a:p>
          <a:p>
            <a:pPr lvl="0">
              <a:lnSpc>
                <a:spcPct val="110000"/>
              </a:lnSpc>
              <a:defRPr/>
            </a:pPr>
            <a:r>
              <a:rPr lang="es-CO" sz="2200" dirty="0" smtClean="0">
                <a:solidFill>
                  <a:srgbClr val="0070C0"/>
                </a:solidFill>
              </a:rPr>
              <a:t>28. Controlar el cumplimiento de las finalidades de la entidad.</a:t>
            </a:r>
          </a:p>
          <a:p>
            <a:pPr lvl="0">
              <a:defRPr/>
            </a:pPr>
            <a:endParaRPr lang="es-CO" sz="2200" dirty="0" smtClean="0">
              <a:solidFill>
                <a:srgbClr val="0070C0"/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CO" sz="2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270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25871"/>
            <a:ext cx="9144000" cy="1006258"/>
          </a:xfrm>
        </p:spPr>
        <p:txBody>
          <a:bodyPr>
            <a:normAutofit/>
          </a:bodyPr>
          <a:lstStyle/>
          <a:p>
            <a:r>
              <a:rPr lang="es-ES" sz="4800" b="1" dirty="0" smtClean="0">
                <a:solidFill>
                  <a:schemeClr val="bg1"/>
                </a:solidFill>
              </a:rPr>
              <a:t>CONTENIDO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5" name="Picture 3" descr="C:\Users\cmahecha\Downloads\MRC BOGOTÁ 2600 MTS AZÚL.png"/>
          <p:cNvPicPr>
            <a:picLocks noChangeAspect="1" noChangeArrowheads="1"/>
          </p:cNvPicPr>
          <p:nvPr/>
        </p:nvPicPr>
        <p:blipFill>
          <a:blip r:embed="rId3">
            <a:lum bright="35000"/>
          </a:blip>
          <a:srcRect/>
          <a:stretch>
            <a:fillRect/>
          </a:stretch>
        </p:blipFill>
        <p:spPr bwMode="auto">
          <a:xfrm>
            <a:off x="9597660" y="440172"/>
            <a:ext cx="2158811" cy="1423798"/>
          </a:xfrm>
          <a:prstGeom prst="rect">
            <a:avLst/>
          </a:prstGeom>
          <a:noFill/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C8EBFF06-9FD9-47B1-A088-387703A2569F}"/>
              </a:ext>
            </a:extLst>
          </p:cNvPr>
          <p:cNvSpPr txBox="1">
            <a:spLocks/>
          </p:cNvSpPr>
          <p:nvPr/>
        </p:nvSpPr>
        <p:spPr>
          <a:xfrm>
            <a:off x="0" y="34726"/>
            <a:ext cx="9597660" cy="104172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DEBERES</a:t>
            </a:r>
            <a:r>
              <a:rPr kumimoji="0" lang="es-CO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s-CO" sz="6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B66B2886-1E22-470F-8EA6-6397101D8B69}"/>
              </a:ext>
            </a:extLst>
          </p:cNvPr>
          <p:cNvSpPr txBox="1">
            <a:spLocks/>
          </p:cNvSpPr>
          <p:nvPr/>
        </p:nvSpPr>
        <p:spPr>
          <a:xfrm>
            <a:off x="193875" y="1006092"/>
            <a:ext cx="11998125" cy="4341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29. Adelantar el cobro coactivo cuando la ley lo ordene.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30. Adelantar dentro de los términos legales el cobro coactivo.</a:t>
            </a:r>
          </a:p>
          <a:p>
            <a:pPr lvl="0">
              <a:defRPr/>
            </a:pPr>
            <a:r>
              <a:rPr lang="es-CO" sz="2200" dirty="0" smtClean="0">
                <a:solidFill>
                  <a:srgbClr val="0070C0"/>
                </a:solidFill>
              </a:rPr>
              <a:t>31. Adoptar el sistema de Control interno.</a:t>
            </a:r>
          </a:p>
          <a:p>
            <a:pPr lvl="0">
              <a:defRPr/>
            </a:pPr>
            <a:r>
              <a:rPr lang="es-CO" sz="2200" dirty="0" smtClean="0">
                <a:solidFill>
                  <a:srgbClr val="0070C0"/>
                </a:solidFill>
              </a:rPr>
              <a:t>32. Implementar el control interno Disciplinario en la entidad.</a:t>
            </a:r>
          </a:p>
          <a:p>
            <a:pPr lvl="0">
              <a:defRPr/>
            </a:pPr>
            <a:r>
              <a:rPr lang="es-CO" sz="2200" dirty="0" smtClean="0">
                <a:solidFill>
                  <a:srgbClr val="0070C0"/>
                </a:solidFill>
              </a:rPr>
              <a:t>33. Adoptar el sistema de Contabilidad pública. </a:t>
            </a:r>
          </a:p>
          <a:p>
            <a:r>
              <a:rPr lang="es-CO" sz="2200" dirty="0" smtClean="0">
                <a:solidFill>
                  <a:srgbClr val="0070C0"/>
                </a:solidFill>
              </a:rPr>
              <a:t>34. Recibir, tramitar y resolver las quejas allegadas.</a:t>
            </a:r>
          </a:p>
          <a:p>
            <a:pPr lvl="0">
              <a:defRPr/>
            </a:pPr>
            <a:r>
              <a:rPr lang="es-CO" sz="2200" dirty="0" smtClean="0">
                <a:solidFill>
                  <a:srgbClr val="0070C0"/>
                </a:solidFill>
              </a:rPr>
              <a:t>35. Ofrecer garantías a los servidores públicos o particulares que denuncien. </a:t>
            </a:r>
          </a:p>
          <a:p>
            <a:pPr lvl="0">
              <a:defRPr/>
            </a:pPr>
            <a:r>
              <a:rPr lang="es-CO" sz="2200" dirty="0" smtClean="0">
                <a:solidFill>
                  <a:srgbClr val="0070C0"/>
                </a:solidFill>
              </a:rPr>
              <a:t>36. Publicar los informes de gestión.  </a:t>
            </a:r>
          </a:p>
          <a:p>
            <a:pPr lvl="0">
              <a:defRPr/>
            </a:pPr>
            <a:r>
              <a:rPr lang="es-CO" sz="2200" dirty="0" smtClean="0">
                <a:solidFill>
                  <a:srgbClr val="0070C0"/>
                </a:solidFill>
              </a:rPr>
              <a:t>37. Crear y facilitar mecanismos de recepción y emisión de información a la ciudadanía.</a:t>
            </a:r>
          </a:p>
          <a:p>
            <a:pPr lvl="0">
              <a:defRPr/>
            </a:pPr>
            <a:r>
              <a:rPr lang="es-CO" sz="2200" dirty="0" smtClean="0">
                <a:solidFill>
                  <a:srgbClr val="0070C0"/>
                </a:solidFill>
              </a:rPr>
              <a:t>38. Garantizar los derechos de todas las personas.</a:t>
            </a:r>
          </a:p>
          <a:p>
            <a:pPr lvl="0">
              <a:defRPr/>
            </a:pPr>
            <a:r>
              <a:rPr lang="es-CO" sz="2200" dirty="0" smtClean="0">
                <a:solidFill>
                  <a:srgbClr val="0070C0"/>
                </a:solidFill>
              </a:rPr>
              <a:t>39. Acatar los mecanismos de participación ciudadana.</a:t>
            </a:r>
          </a:p>
          <a:p>
            <a:pPr lvl="0">
              <a:defRPr/>
            </a:pPr>
            <a:r>
              <a:rPr lang="es-CO" sz="2200" dirty="0" smtClean="0">
                <a:solidFill>
                  <a:srgbClr val="0070C0"/>
                </a:solidFill>
              </a:rPr>
              <a:t>40. Capacitarse y actualizarse en el área de su función.</a:t>
            </a:r>
          </a:p>
          <a:p>
            <a:pPr lvl="0">
              <a:defRPr/>
            </a:pPr>
            <a:endParaRPr lang="es-CO" sz="2200" dirty="0" smtClean="0">
              <a:solidFill>
                <a:srgbClr val="0070C0"/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CO" sz="2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270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25871"/>
            <a:ext cx="9144000" cy="1006258"/>
          </a:xfrm>
        </p:spPr>
        <p:txBody>
          <a:bodyPr>
            <a:normAutofit/>
          </a:bodyPr>
          <a:lstStyle/>
          <a:p>
            <a:r>
              <a:rPr lang="es-ES" sz="4800" b="1" dirty="0" smtClean="0">
                <a:solidFill>
                  <a:schemeClr val="bg1"/>
                </a:solidFill>
              </a:rPr>
              <a:t>CONTENIDO</a:t>
            </a:r>
            <a:endParaRPr lang="en-US" sz="4800" b="1" dirty="0">
              <a:solidFill>
                <a:schemeClr val="bg1"/>
              </a:solidFill>
            </a:endParaRPr>
          </a:p>
        </p:txBody>
      </p:sp>
      <p:pic>
        <p:nvPicPr>
          <p:cNvPr id="5" name="Picture 3" descr="C:\Users\cmahecha\Downloads\MRC BOGOTÁ 2600 MTS AZÚL.png"/>
          <p:cNvPicPr>
            <a:picLocks noChangeAspect="1" noChangeArrowheads="1"/>
          </p:cNvPicPr>
          <p:nvPr/>
        </p:nvPicPr>
        <p:blipFill>
          <a:blip r:embed="rId3">
            <a:lum bright="35000"/>
          </a:blip>
          <a:srcRect/>
          <a:stretch>
            <a:fillRect/>
          </a:stretch>
        </p:blipFill>
        <p:spPr bwMode="auto">
          <a:xfrm>
            <a:off x="9597660" y="440172"/>
            <a:ext cx="2158811" cy="1423798"/>
          </a:xfrm>
          <a:prstGeom prst="rect">
            <a:avLst/>
          </a:prstGeom>
          <a:noFill/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FCACC32E-6A6A-4DF1-BF77-DE1DFFEEA9D3}"/>
              </a:ext>
            </a:extLst>
          </p:cNvPr>
          <p:cNvSpPr txBox="1">
            <a:spLocks/>
          </p:cNvSpPr>
          <p:nvPr/>
        </p:nvSpPr>
        <p:spPr>
          <a:xfrm>
            <a:off x="363638" y="18639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Para mas información, puedes consultar el siguiente enlace:</a:t>
            </a:r>
            <a:endParaRPr kumimoji="0" lang="es-CO" sz="6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42E4FC32-DDC7-4E6E-92DA-9FA46509BD1D}"/>
              </a:ext>
            </a:extLst>
          </p:cNvPr>
          <p:cNvSpPr txBox="1">
            <a:spLocks/>
          </p:cNvSpPr>
          <p:nvPr/>
        </p:nvSpPr>
        <p:spPr>
          <a:xfrm>
            <a:off x="653005" y="2388179"/>
            <a:ext cx="10515600" cy="3087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s-CO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CO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http://www.alcaldiabogota.gov.co/sisjur/normas/Norma1.jsp?i=4589</a:t>
            </a:r>
            <a:endParaRPr kumimoji="0" lang="es-CO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270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629</Words>
  <Application>Microsoft Office PowerPoint</Application>
  <PresentationFormat>Panorámica</PresentationFormat>
  <Paragraphs>65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Acciones Preventivas de Control Interno disciplinario </vt:lpstr>
      <vt:lpstr>Presentación de PowerPoint</vt:lpstr>
      <vt:lpstr>Presentación de PowerPoint</vt:lpstr>
      <vt:lpstr>CONTENIDO</vt:lpstr>
      <vt:lpstr>CONTENIDO</vt:lpstr>
      <vt:lpstr>CONTENIDO</vt:lpstr>
      <vt:lpstr>CONTENIDO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Microsoft Office User</dc:creator>
  <cp:lastModifiedBy>patriciaballestas@gmail.com</cp:lastModifiedBy>
  <cp:revision>9</cp:revision>
  <dcterms:created xsi:type="dcterms:W3CDTF">2016-04-27T16:49:36Z</dcterms:created>
  <dcterms:modified xsi:type="dcterms:W3CDTF">2018-08-08T13:53:28Z</dcterms:modified>
</cp:coreProperties>
</file>